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Lst>
  <p:notesMasterIdLst>
    <p:notesMasterId r:id="rId32"/>
  </p:notesMasterIdLst>
  <p:handoutMasterIdLst>
    <p:handoutMasterId r:id="rId33"/>
  </p:handoutMasterIdLst>
  <p:sldIdLst>
    <p:sldId id="336" r:id="rId2"/>
    <p:sldId id="515" r:id="rId3"/>
    <p:sldId id="491" r:id="rId4"/>
    <p:sldId id="531" r:id="rId5"/>
    <p:sldId id="516" r:id="rId6"/>
    <p:sldId id="517" r:id="rId7"/>
    <p:sldId id="518" r:id="rId8"/>
    <p:sldId id="519" r:id="rId9"/>
    <p:sldId id="431" r:id="rId10"/>
    <p:sldId id="526" r:id="rId11"/>
    <p:sldId id="522" r:id="rId12"/>
    <p:sldId id="520" r:id="rId13"/>
    <p:sldId id="533" r:id="rId14"/>
    <p:sldId id="534" r:id="rId15"/>
    <p:sldId id="523" r:id="rId16"/>
    <p:sldId id="524" r:id="rId17"/>
    <p:sldId id="525" r:id="rId18"/>
    <p:sldId id="482" r:id="rId19"/>
    <p:sldId id="504" r:id="rId20"/>
    <p:sldId id="506" r:id="rId21"/>
    <p:sldId id="535" r:id="rId22"/>
    <p:sldId id="508" r:id="rId23"/>
    <p:sldId id="532" r:id="rId24"/>
    <p:sldId id="511" r:id="rId25"/>
    <p:sldId id="529" r:id="rId26"/>
    <p:sldId id="530" r:id="rId27"/>
    <p:sldId id="512" r:id="rId28"/>
    <p:sldId id="536" r:id="rId29"/>
    <p:sldId id="528" r:id="rId30"/>
    <p:sldId id="452" r:id="rId31"/>
  </p:sldIdLst>
  <p:sldSz cx="9144000" cy="6858000" type="screen4x3"/>
  <p:notesSz cx="6954838" cy="93091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66" autoAdjust="0"/>
    <p:restoredTop sz="94671" autoAdjust="0"/>
  </p:normalViewPr>
  <p:slideViewPr>
    <p:cSldViewPr>
      <p:cViewPr varScale="1">
        <p:scale>
          <a:sx n="69" d="100"/>
          <a:sy n="69" d="100"/>
        </p:scale>
        <p:origin x="12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860"/>
    </p:cViewPr>
  </p:sorterViewPr>
  <p:notesViewPr>
    <p:cSldViewPr>
      <p:cViewPr>
        <p:scale>
          <a:sx n="100" d="100"/>
          <a:sy n="100" d="100"/>
        </p:scale>
        <p:origin x="-204" y="2274"/>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D8E4572-C2B9-4487-83C9-DF2EC3A2628E}"/>
              </a:ext>
            </a:extLst>
          </p:cNvPr>
          <p:cNvSpPr>
            <a:spLocks noGrp="1" noChangeArrowheads="1"/>
          </p:cNvSpPr>
          <p:nvPr>
            <p:ph type="hdr" sz="quarter"/>
          </p:nvPr>
        </p:nvSpPr>
        <p:spPr bwMode="auto">
          <a:xfrm>
            <a:off x="0" y="0"/>
            <a:ext cx="3013075" cy="465138"/>
          </a:xfrm>
          <a:prstGeom prst="rect">
            <a:avLst/>
          </a:prstGeom>
          <a:noFill/>
          <a:ln w="9525">
            <a:noFill/>
            <a:miter lim="800000"/>
            <a:headEnd/>
            <a:tailEnd/>
          </a:ln>
          <a:effectLst/>
        </p:spPr>
        <p:txBody>
          <a:bodyPr vert="horz" wrap="square" lIns="92400" tIns="46200" rIns="92400" bIns="46200" numCol="1" anchor="t" anchorCtr="0" compatLnSpc="1">
            <a:prstTxWarp prst="textNoShape">
              <a:avLst/>
            </a:prstTxWarp>
          </a:bodyPr>
          <a:lstStyle>
            <a:lvl1pPr eaLnBrk="0" hangingPunct="0">
              <a:defRPr sz="1200">
                <a:cs typeface="+mn-cs"/>
              </a:defRPr>
            </a:lvl1pPr>
          </a:lstStyle>
          <a:p>
            <a:pPr>
              <a:defRPr/>
            </a:pPr>
            <a:endParaRPr lang="en-US"/>
          </a:p>
        </p:txBody>
      </p:sp>
      <p:sp>
        <p:nvSpPr>
          <p:cNvPr id="29699" name="Rectangle 3">
            <a:extLst>
              <a:ext uri="{FF2B5EF4-FFF2-40B4-BE49-F238E27FC236}">
                <a16:creationId xmlns:a16="http://schemas.microsoft.com/office/drawing/2014/main" id="{A743ECC6-CF69-4BA0-8C7C-D75140B403FD}"/>
              </a:ext>
            </a:extLst>
          </p:cNvPr>
          <p:cNvSpPr>
            <a:spLocks noGrp="1" noChangeArrowheads="1"/>
          </p:cNvSpPr>
          <p:nvPr>
            <p:ph type="dt" sz="quarter" idx="1"/>
          </p:nvPr>
        </p:nvSpPr>
        <p:spPr bwMode="auto">
          <a:xfrm>
            <a:off x="3941763" y="0"/>
            <a:ext cx="3013075" cy="465138"/>
          </a:xfrm>
          <a:prstGeom prst="rect">
            <a:avLst/>
          </a:prstGeom>
          <a:noFill/>
          <a:ln w="9525">
            <a:noFill/>
            <a:miter lim="800000"/>
            <a:headEnd/>
            <a:tailEnd/>
          </a:ln>
          <a:effectLst/>
        </p:spPr>
        <p:txBody>
          <a:bodyPr vert="horz" wrap="square" lIns="92400" tIns="46200" rIns="92400" bIns="46200"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29700" name="Rectangle 4">
            <a:extLst>
              <a:ext uri="{FF2B5EF4-FFF2-40B4-BE49-F238E27FC236}">
                <a16:creationId xmlns:a16="http://schemas.microsoft.com/office/drawing/2014/main" id="{AA25E6E9-5AD3-4509-A0E6-DB8CFC2489A6}"/>
              </a:ext>
            </a:extLst>
          </p:cNvPr>
          <p:cNvSpPr>
            <a:spLocks noGrp="1" noChangeArrowheads="1"/>
          </p:cNvSpPr>
          <p:nvPr>
            <p:ph type="ftr" sz="quarter" idx="2"/>
          </p:nvPr>
        </p:nvSpPr>
        <p:spPr bwMode="auto">
          <a:xfrm>
            <a:off x="0" y="8843963"/>
            <a:ext cx="3013075" cy="465137"/>
          </a:xfrm>
          <a:prstGeom prst="rect">
            <a:avLst/>
          </a:prstGeom>
          <a:noFill/>
          <a:ln w="9525">
            <a:noFill/>
            <a:miter lim="800000"/>
            <a:headEnd/>
            <a:tailEnd/>
          </a:ln>
          <a:effectLst/>
        </p:spPr>
        <p:txBody>
          <a:bodyPr vert="horz" wrap="square" lIns="92400" tIns="46200" rIns="92400" bIns="46200" numCol="1" anchor="b" anchorCtr="0" compatLnSpc="1">
            <a:prstTxWarp prst="textNoShape">
              <a:avLst/>
            </a:prstTxWarp>
          </a:bodyPr>
          <a:lstStyle>
            <a:lvl1pPr eaLnBrk="0" hangingPunct="0">
              <a:defRPr sz="1200">
                <a:cs typeface="+mn-cs"/>
              </a:defRPr>
            </a:lvl1pPr>
          </a:lstStyle>
          <a:p>
            <a:pPr>
              <a:defRPr/>
            </a:pPr>
            <a:endParaRPr lang="en-US"/>
          </a:p>
        </p:txBody>
      </p:sp>
      <p:sp>
        <p:nvSpPr>
          <p:cNvPr id="29701" name="Rectangle 5">
            <a:extLst>
              <a:ext uri="{FF2B5EF4-FFF2-40B4-BE49-F238E27FC236}">
                <a16:creationId xmlns:a16="http://schemas.microsoft.com/office/drawing/2014/main" id="{434FB4F7-B1BE-4607-8118-94361164AB0B}"/>
              </a:ext>
            </a:extLst>
          </p:cNvPr>
          <p:cNvSpPr>
            <a:spLocks noGrp="1" noChangeArrowheads="1"/>
          </p:cNvSpPr>
          <p:nvPr>
            <p:ph type="sldNum" sz="quarter" idx="3"/>
          </p:nvPr>
        </p:nvSpPr>
        <p:spPr bwMode="auto">
          <a:xfrm>
            <a:off x="3941763" y="8843963"/>
            <a:ext cx="3013075" cy="465137"/>
          </a:xfrm>
          <a:prstGeom prst="rect">
            <a:avLst/>
          </a:prstGeom>
          <a:noFill/>
          <a:ln w="9525">
            <a:noFill/>
            <a:miter lim="800000"/>
            <a:headEnd/>
            <a:tailEnd/>
          </a:ln>
          <a:effectLst/>
        </p:spPr>
        <p:txBody>
          <a:bodyPr vert="horz" wrap="square" lIns="92400" tIns="46200" rIns="92400" bIns="46200" numCol="1" anchor="b" anchorCtr="0" compatLnSpc="1">
            <a:prstTxWarp prst="textNoShape">
              <a:avLst/>
            </a:prstTxWarp>
          </a:bodyPr>
          <a:lstStyle>
            <a:lvl1pPr algn="r" eaLnBrk="0" hangingPunct="0">
              <a:defRPr sz="1200"/>
            </a:lvl1pPr>
          </a:lstStyle>
          <a:p>
            <a:fld id="{4DE92C15-96BB-4C1F-B759-6C8BC0E92281}"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ABAF336-4027-4693-8405-1BFFD3B1B5B2}"/>
              </a:ext>
            </a:extLst>
          </p:cNvPr>
          <p:cNvSpPr>
            <a:spLocks noGrp="1" noChangeArrowheads="1"/>
          </p:cNvSpPr>
          <p:nvPr>
            <p:ph type="hdr" sz="quarter"/>
          </p:nvPr>
        </p:nvSpPr>
        <p:spPr bwMode="auto">
          <a:xfrm>
            <a:off x="0" y="0"/>
            <a:ext cx="3013075" cy="465138"/>
          </a:xfrm>
          <a:prstGeom prst="rect">
            <a:avLst/>
          </a:prstGeom>
          <a:noFill/>
          <a:ln w="9525">
            <a:noFill/>
            <a:miter lim="800000"/>
            <a:headEnd/>
            <a:tailEnd/>
          </a:ln>
          <a:effectLst/>
        </p:spPr>
        <p:txBody>
          <a:bodyPr vert="horz" wrap="square" lIns="92400" tIns="46200" rIns="92400" bIns="46200" numCol="1" anchor="t" anchorCtr="0" compatLnSpc="1">
            <a:prstTxWarp prst="textNoShape">
              <a:avLst/>
            </a:prstTxWarp>
          </a:bodyPr>
          <a:lstStyle>
            <a:lvl1pPr eaLnBrk="0" hangingPunct="0">
              <a:defRPr sz="1200">
                <a:cs typeface="+mn-cs"/>
              </a:defRPr>
            </a:lvl1pPr>
          </a:lstStyle>
          <a:p>
            <a:pPr>
              <a:defRPr/>
            </a:pPr>
            <a:endParaRPr lang="en-US"/>
          </a:p>
        </p:txBody>
      </p:sp>
      <p:sp>
        <p:nvSpPr>
          <p:cNvPr id="26627" name="Rectangle 3">
            <a:extLst>
              <a:ext uri="{FF2B5EF4-FFF2-40B4-BE49-F238E27FC236}">
                <a16:creationId xmlns:a16="http://schemas.microsoft.com/office/drawing/2014/main" id="{2BC1C5EE-4E92-4E3B-AE34-9F590F364A50}"/>
              </a:ext>
            </a:extLst>
          </p:cNvPr>
          <p:cNvSpPr>
            <a:spLocks noGrp="1" noChangeArrowheads="1"/>
          </p:cNvSpPr>
          <p:nvPr>
            <p:ph type="dt" idx="1"/>
          </p:nvPr>
        </p:nvSpPr>
        <p:spPr bwMode="auto">
          <a:xfrm>
            <a:off x="3941763" y="0"/>
            <a:ext cx="3013075" cy="465138"/>
          </a:xfrm>
          <a:prstGeom prst="rect">
            <a:avLst/>
          </a:prstGeom>
          <a:noFill/>
          <a:ln w="9525">
            <a:noFill/>
            <a:miter lim="800000"/>
            <a:headEnd/>
            <a:tailEnd/>
          </a:ln>
          <a:effectLst/>
        </p:spPr>
        <p:txBody>
          <a:bodyPr vert="horz" wrap="square" lIns="92400" tIns="46200" rIns="92400" bIns="46200"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33796" name="Rectangle 4">
            <a:extLst>
              <a:ext uri="{FF2B5EF4-FFF2-40B4-BE49-F238E27FC236}">
                <a16:creationId xmlns:a16="http://schemas.microsoft.com/office/drawing/2014/main" id="{3CC26D73-2BD8-4838-9BFF-1FE13997D47D}"/>
              </a:ext>
            </a:extLst>
          </p:cNvPr>
          <p:cNvSpPr>
            <a:spLocks noGrp="1" noRot="1" noChangeAspect="1" noChangeArrowheads="1" noTextEdit="1"/>
          </p:cNvSpPr>
          <p:nvPr>
            <p:ph type="sldImg" idx="2"/>
          </p:nvPr>
        </p:nvSpPr>
        <p:spPr bwMode="auto">
          <a:xfrm>
            <a:off x="1149350" y="696913"/>
            <a:ext cx="46577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F986DBCB-53B1-4D3F-992E-D7328FF0C566}"/>
              </a:ext>
            </a:extLst>
          </p:cNvPr>
          <p:cNvSpPr>
            <a:spLocks noGrp="1" noChangeArrowheads="1"/>
          </p:cNvSpPr>
          <p:nvPr>
            <p:ph type="body" sz="quarter" idx="3"/>
          </p:nvPr>
        </p:nvSpPr>
        <p:spPr bwMode="auto">
          <a:xfrm>
            <a:off x="927100" y="4422775"/>
            <a:ext cx="5100638" cy="4189413"/>
          </a:xfrm>
          <a:prstGeom prst="rect">
            <a:avLst/>
          </a:prstGeom>
          <a:noFill/>
          <a:ln w="9525">
            <a:noFill/>
            <a:miter lim="800000"/>
            <a:headEnd/>
            <a:tailEnd/>
          </a:ln>
          <a:effectLst/>
        </p:spPr>
        <p:txBody>
          <a:bodyPr vert="horz" wrap="square" lIns="92400" tIns="46200" rIns="92400" bIns="462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F0B4492A-1BF7-4D03-927D-BF0181F50D01}"/>
              </a:ext>
            </a:extLst>
          </p:cNvPr>
          <p:cNvSpPr>
            <a:spLocks noGrp="1" noChangeArrowheads="1"/>
          </p:cNvSpPr>
          <p:nvPr>
            <p:ph type="ftr" sz="quarter" idx="4"/>
          </p:nvPr>
        </p:nvSpPr>
        <p:spPr bwMode="auto">
          <a:xfrm>
            <a:off x="0" y="8843963"/>
            <a:ext cx="3013075" cy="465137"/>
          </a:xfrm>
          <a:prstGeom prst="rect">
            <a:avLst/>
          </a:prstGeom>
          <a:noFill/>
          <a:ln w="9525">
            <a:noFill/>
            <a:miter lim="800000"/>
            <a:headEnd/>
            <a:tailEnd/>
          </a:ln>
          <a:effectLst/>
        </p:spPr>
        <p:txBody>
          <a:bodyPr vert="horz" wrap="square" lIns="92400" tIns="46200" rIns="92400" bIns="46200" numCol="1" anchor="b" anchorCtr="0" compatLnSpc="1">
            <a:prstTxWarp prst="textNoShape">
              <a:avLst/>
            </a:prstTxWarp>
          </a:bodyPr>
          <a:lstStyle>
            <a:lvl1pPr eaLnBrk="0" hangingPunct="0">
              <a:defRPr sz="1200">
                <a:cs typeface="+mn-cs"/>
              </a:defRPr>
            </a:lvl1pPr>
          </a:lstStyle>
          <a:p>
            <a:pPr>
              <a:defRPr/>
            </a:pPr>
            <a:endParaRPr lang="en-US"/>
          </a:p>
        </p:txBody>
      </p:sp>
      <p:sp>
        <p:nvSpPr>
          <p:cNvPr id="26631" name="Rectangle 7">
            <a:extLst>
              <a:ext uri="{FF2B5EF4-FFF2-40B4-BE49-F238E27FC236}">
                <a16:creationId xmlns:a16="http://schemas.microsoft.com/office/drawing/2014/main" id="{83D4AB46-3861-47F2-B6A4-3AC06365B07F}"/>
              </a:ext>
            </a:extLst>
          </p:cNvPr>
          <p:cNvSpPr>
            <a:spLocks noGrp="1" noChangeArrowheads="1"/>
          </p:cNvSpPr>
          <p:nvPr>
            <p:ph type="sldNum" sz="quarter" idx="5"/>
          </p:nvPr>
        </p:nvSpPr>
        <p:spPr bwMode="auto">
          <a:xfrm>
            <a:off x="3941763" y="8843963"/>
            <a:ext cx="3013075" cy="465137"/>
          </a:xfrm>
          <a:prstGeom prst="rect">
            <a:avLst/>
          </a:prstGeom>
          <a:noFill/>
          <a:ln w="9525">
            <a:noFill/>
            <a:miter lim="800000"/>
            <a:headEnd/>
            <a:tailEnd/>
          </a:ln>
          <a:effectLst/>
        </p:spPr>
        <p:txBody>
          <a:bodyPr vert="horz" wrap="square" lIns="92400" tIns="46200" rIns="92400" bIns="46200" numCol="1" anchor="b" anchorCtr="0" compatLnSpc="1">
            <a:prstTxWarp prst="textNoShape">
              <a:avLst/>
            </a:prstTxWarp>
          </a:bodyPr>
          <a:lstStyle>
            <a:lvl1pPr algn="r" eaLnBrk="0" hangingPunct="0">
              <a:defRPr sz="1200"/>
            </a:lvl1pPr>
          </a:lstStyle>
          <a:p>
            <a:fld id="{CF9D274A-16BC-4178-8BF5-BB60357F2D8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86E3F65-8BF1-4409-BE68-6917C7596F7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4035942-DD0E-45A7-9CB8-9D767E8AC805}" type="slidenum">
              <a:rPr lang="en-US" altLang="en-US" sz="1200"/>
              <a:pPr/>
              <a:t>1</a:t>
            </a:fld>
            <a:endParaRPr lang="en-US" altLang="en-US" sz="1200"/>
          </a:p>
        </p:txBody>
      </p:sp>
      <p:sp>
        <p:nvSpPr>
          <p:cNvPr id="34819" name="Rectangle 2">
            <a:extLst>
              <a:ext uri="{FF2B5EF4-FFF2-40B4-BE49-F238E27FC236}">
                <a16:creationId xmlns:a16="http://schemas.microsoft.com/office/drawing/2014/main" id="{14D29950-A32A-45E9-A372-340919E0E11F}"/>
              </a:ext>
            </a:extLst>
          </p:cNvPr>
          <p:cNvSpPr>
            <a:spLocks noGrp="1" noRot="1" noChangeAspect="1" noChangeArrowheads="1" noTextEdit="1"/>
          </p:cNvSpPr>
          <p:nvPr>
            <p:ph type="sldImg"/>
          </p:nvPr>
        </p:nvSpPr>
        <p:spPr>
          <a:solidFill>
            <a:srgbClr val="FFFFFF"/>
          </a:solidFill>
          <a:ln/>
        </p:spPr>
      </p:sp>
      <p:sp>
        <p:nvSpPr>
          <p:cNvPr id="34820" name="Rectangle 3">
            <a:extLst>
              <a:ext uri="{FF2B5EF4-FFF2-40B4-BE49-F238E27FC236}">
                <a16:creationId xmlns:a16="http://schemas.microsoft.com/office/drawing/2014/main" id="{2DCBF55F-6B87-4AA6-9230-6FAEAC86B2D9}"/>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70BE78A-DF79-4225-AAA2-89E9D9BA0D86}"/>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CCA0C75-606E-452B-AFB5-EA65756F8955}" type="slidenum">
              <a:rPr lang="en-US" altLang="en-US" sz="1200"/>
              <a:pPr/>
              <a:t>2</a:t>
            </a:fld>
            <a:endParaRPr lang="en-US" altLang="en-US" sz="1200"/>
          </a:p>
        </p:txBody>
      </p:sp>
      <p:sp>
        <p:nvSpPr>
          <p:cNvPr id="35843" name="Rectangle 2">
            <a:extLst>
              <a:ext uri="{FF2B5EF4-FFF2-40B4-BE49-F238E27FC236}">
                <a16:creationId xmlns:a16="http://schemas.microsoft.com/office/drawing/2014/main" id="{084C32A3-EEB7-443A-8EEE-FB8CB9BADE9D}"/>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85DB0BBE-0B90-46A8-BE4C-5773A47D68F7}"/>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AAD6BBF1-3766-4061-9C3F-B4BDB0BCFE45}"/>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F61EBA0-6C20-4943-AF70-87EC9980DE5A}" type="slidenum">
              <a:rPr lang="en-US" altLang="en-US" sz="1200"/>
              <a:pPr/>
              <a:t>10</a:t>
            </a:fld>
            <a:endParaRPr lang="en-US" altLang="en-US" sz="1200"/>
          </a:p>
        </p:txBody>
      </p:sp>
      <p:sp>
        <p:nvSpPr>
          <p:cNvPr id="36867" name="Rectangle 2">
            <a:extLst>
              <a:ext uri="{FF2B5EF4-FFF2-40B4-BE49-F238E27FC236}">
                <a16:creationId xmlns:a16="http://schemas.microsoft.com/office/drawing/2014/main" id="{68F67643-1005-4E25-8588-B4EAB28E274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66075399-8B5C-4D32-81C4-EC860496AC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A43B434-6236-46B0-BBCF-B21F4639E6EB}"/>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36D0C7B7-09E7-4810-9A1A-A3935752E4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D531557-1B11-4BA1-81B5-3E0EEF59A841}"/>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AB41C36-F0B3-4629-9E71-DB572793A16D}" type="slidenum">
              <a:rPr lang="en-US" altLang="en-US" sz="1200"/>
              <a:pPr/>
              <a:t>23</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7B1B490-FAE4-409F-88B3-6FF4882372FA}"/>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4F25B31E-9F30-42E8-80DA-9B9DB4ED77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BBA0D48-15DD-4621-AF93-EE23128FB61C}"/>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CE999BB-6901-45BF-B49A-0112C6CE2213}" type="slidenum">
              <a:rPr lang="en-US" altLang="en-US" sz="1200"/>
              <a:pPr/>
              <a:t>27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amboo">
            <a:extLst>
              <a:ext uri="{FF2B5EF4-FFF2-40B4-BE49-F238E27FC236}">
                <a16:creationId xmlns:a16="http://schemas.microsoft.com/office/drawing/2014/main" id="{70B8A968-EE25-4224-B295-574F87853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92"/>
          <a:stretch>
            <a:fillRect/>
          </a:stretch>
        </p:blipFill>
        <p:spPr bwMode="ltGray">
          <a:xfrm>
            <a:off x="6292850" y="-1588"/>
            <a:ext cx="28575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Rectangle 3"/>
          <p:cNvSpPr>
            <a:spLocks noGrp="1" noChangeArrowheads="1"/>
          </p:cNvSpPr>
          <p:nvPr>
            <p:ph type="ctrTitle"/>
          </p:nvPr>
        </p:nvSpPr>
        <p:spPr>
          <a:xfrm>
            <a:off x="304800" y="1158875"/>
            <a:ext cx="6248400" cy="1431925"/>
          </a:xfrm>
        </p:spPr>
        <p:txBody>
          <a:bodyPr/>
          <a:lstStyle>
            <a:lvl1pPr>
              <a:defRPr/>
            </a:lvl1pPr>
          </a:lstStyle>
          <a:p>
            <a:r>
              <a:rPr lang="en-US"/>
              <a:t>Click to edit Master title style</a:t>
            </a:r>
          </a:p>
        </p:txBody>
      </p:sp>
      <p:sp>
        <p:nvSpPr>
          <p:cNvPr id="269316" name="Rectangle 4"/>
          <p:cNvSpPr>
            <a:spLocks noGrp="1" noChangeArrowheads="1"/>
          </p:cNvSpPr>
          <p:nvPr>
            <p:ph type="subTitle" idx="1"/>
          </p:nvPr>
        </p:nvSpPr>
        <p:spPr>
          <a:xfrm>
            <a:off x="304800" y="3429000"/>
            <a:ext cx="6019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6">
            <a:extLst>
              <a:ext uri="{FF2B5EF4-FFF2-40B4-BE49-F238E27FC236}">
                <a16:creationId xmlns:a16="http://schemas.microsoft.com/office/drawing/2014/main" id="{7BBC220A-62AA-49B3-A1B6-A2D75A361C90}"/>
              </a:ext>
            </a:extLst>
          </p:cNvPr>
          <p:cNvSpPr>
            <a:spLocks noGrp="1" noChangeArrowheads="1"/>
          </p:cNvSpPr>
          <p:nvPr>
            <p:ph type="ftr" sz="quarter" idx="10"/>
          </p:nvPr>
        </p:nvSpPr>
        <p:spPr>
          <a:xfrm>
            <a:off x="2108200" y="6248400"/>
            <a:ext cx="2997200" cy="457200"/>
          </a:xfrm>
        </p:spPr>
        <p:txBody>
          <a:bodyPr/>
          <a:lstStyle>
            <a:lvl1pPr>
              <a:defRPr/>
            </a:lvl1pPr>
          </a:lstStyle>
          <a:p>
            <a:pPr>
              <a:defRPr/>
            </a:pPr>
            <a:r>
              <a:rPr lang="en-US"/>
              <a:t>Nguyen Thi Minh Ly - QUACERT</a:t>
            </a:r>
          </a:p>
        </p:txBody>
      </p:sp>
      <p:sp>
        <p:nvSpPr>
          <p:cNvPr id="6" name="Rectangle 7">
            <a:extLst>
              <a:ext uri="{FF2B5EF4-FFF2-40B4-BE49-F238E27FC236}">
                <a16:creationId xmlns:a16="http://schemas.microsoft.com/office/drawing/2014/main" id="{6A464996-1600-48E9-ACD1-13686648FE4B}"/>
              </a:ext>
            </a:extLst>
          </p:cNvPr>
          <p:cNvSpPr>
            <a:spLocks noGrp="1" noChangeArrowheads="1"/>
          </p:cNvSpPr>
          <p:nvPr>
            <p:ph type="sldNum" sz="quarter" idx="11"/>
          </p:nvPr>
        </p:nvSpPr>
        <p:spPr>
          <a:xfrm>
            <a:off x="5486400" y="6248400"/>
            <a:ext cx="1371600" cy="457200"/>
          </a:xfrm>
        </p:spPr>
        <p:txBody>
          <a:bodyPr/>
          <a:lstStyle>
            <a:lvl1pPr>
              <a:defRPr/>
            </a:lvl1pPr>
          </a:lstStyle>
          <a:p>
            <a:fld id="{063CA574-B20B-4D53-8F87-C4C691BAB76C}" type="slidenum">
              <a:rPr lang="en-US" altLang="en-US"/>
              <a:pPr/>
              <a:t>‹#›</a:t>
            </a:fld>
            <a:endParaRPr lang="en-US" altLang="en-US"/>
          </a:p>
        </p:txBody>
      </p:sp>
    </p:spTree>
    <p:extLst>
      <p:ext uri="{BB962C8B-B14F-4D97-AF65-F5344CB8AC3E}">
        <p14:creationId xmlns:p14="http://schemas.microsoft.com/office/powerpoint/2010/main" val="354965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746E66B-146B-43A5-AB37-299A65A1E6F5}"/>
              </a:ext>
            </a:extLst>
          </p:cNvPr>
          <p:cNvSpPr>
            <a:spLocks noGrp="1" noChangeArrowheads="1"/>
          </p:cNvSpPr>
          <p:nvPr>
            <p:ph type="dt" sz="half" idx="10"/>
          </p:nvPr>
        </p:nvSpPr>
        <p:spPr>
          <a:ln/>
        </p:spPr>
        <p:txBody>
          <a:bodyPr/>
          <a:lstStyle>
            <a:lvl1pPr>
              <a:defRPr/>
            </a:lvl1pPr>
          </a:lstStyle>
          <a:p>
            <a:pPr>
              <a:defRPr/>
            </a:pPr>
            <a:fld id="{7781377D-FF42-4CBB-83BE-DD8A47FFB2C7}" type="datetime1">
              <a:rPr lang="en-US"/>
              <a:pPr>
                <a:defRPr/>
              </a:pPr>
              <a:t>2/7/2020</a:t>
            </a:fld>
            <a:endParaRPr lang="en-US"/>
          </a:p>
        </p:txBody>
      </p:sp>
      <p:sp>
        <p:nvSpPr>
          <p:cNvPr id="5" name="Rectangle 6">
            <a:extLst>
              <a:ext uri="{FF2B5EF4-FFF2-40B4-BE49-F238E27FC236}">
                <a16:creationId xmlns:a16="http://schemas.microsoft.com/office/drawing/2014/main" id="{FB51353E-AD77-4DD2-A965-88A61BDBF278}"/>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6" name="Rectangle 7">
            <a:extLst>
              <a:ext uri="{FF2B5EF4-FFF2-40B4-BE49-F238E27FC236}">
                <a16:creationId xmlns:a16="http://schemas.microsoft.com/office/drawing/2014/main" id="{4F54068E-EC9D-406D-AB66-1FBE3BB5723F}"/>
              </a:ext>
            </a:extLst>
          </p:cNvPr>
          <p:cNvSpPr>
            <a:spLocks noGrp="1" noChangeArrowheads="1"/>
          </p:cNvSpPr>
          <p:nvPr>
            <p:ph type="sldNum" sz="quarter" idx="12"/>
          </p:nvPr>
        </p:nvSpPr>
        <p:spPr>
          <a:ln/>
        </p:spPr>
        <p:txBody>
          <a:bodyPr/>
          <a:lstStyle>
            <a:lvl1pPr>
              <a:defRPr/>
            </a:lvl1pPr>
          </a:lstStyle>
          <a:p>
            <a:fld id="{3250B6D4-5E4C-48E2-B4C4-A3BC1C7A64D1}" type="slidenum">
              <a:rPr lang="en-US" altLang="en-US"/>
              <a:pPr/>
              <a:t>‹#›</a:t>
            </a:fld>
            <a:endParaRPr lang="en-US" altLang="en-US"/>
          </a:p>
        </p:txBody>
      </p:sp>
    </p:spTree>
    <p:extLst>
      <p:ext uri="{BB962C8B-B14F-4D97-AF65-F5344CB8AC3E}">
        <p14:creationId xmlns:p14="http://schemas.microsoft.com/office/powerpoint/2010/main" val="2235300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6450" y="320675"/>
            <a:ext cx="1885950" cy="577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20675"/>
            <a:ext cx="5505450" cy="577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20CD530-133F-48E3-AF72-77FC98F1B4FF}"/>
              </a:ext>
            </a:extLst>
          </p:cNvPr>
          <p:cNvSpPr>
            <a:spLocks noGrp="1" noChangeArrowheads="1"/>
          </p:cNvSpPr>
          <p:nvPr>
            <p:ph type="dt" sz="half" idx="10"/>
          </p:nvPr>
        </p:nvSpPr>
        <p:spPr>
          <a:ln/>
        </p:spPr>
        <p:txBody>
          <a:bodyPr/>
          <a:lstStyle>
            <a:lvl1pPr>
              <a:defRPr/>
            </a:lvl1pPr>
          </a:lstStyle>
          <a:p>
            <a:pPr>
              <a:defRPr/>
            </a:pPr>
            <a:fld id="{86977171-ABFE-43F0-8803-9A11561F6D82}" type="datetime1">
              <a:rPr lang="en-US"/>
              <a:pPr>
                <a:defRPr/>
              </a:pPr>
              <a:t>2/7/2020</a:t>
            </a:fld>
            <a:endParaRPr lang="en-US"/>
          </a:p>
        </p:txBody>
      </p:sp>
      <p:sp>
        <p:nvSpPr>
          <p:cNvPr id="5" name="Rectangle 6">
            <a:extLst>
              <a:ext uri="{FF2B5EF4-FFF2-40B4-BE49-F238E27FC236}">
                <a16:creationId xmlns:a16="http://schemas.microsoft.com/office/drawing/2014/main" id="{FC07A8F9-5575-4960-9FE8-2569D147C3EE}"/>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6" name="Rectangle 7">
            <a:extLst>
              <a:ext uri="{FF2B5EF4-FFF2-40B4-BE49-F238E27FC236}">
                <a16:creationId xmlns:a16="http://schemas.microsoft.com/office/drawing/2014/main" id="{573B1EEA-7F47-4395-A63A-D99F61B94DAE}"/>
              </a:ext>
            </a:extLst>
          </p:cNvPr>
          <p:cNvSpPr>
            <a:spLocks noGrp="1" noChangeArrowheads="1"/>
          </p:cNvSpPr>
          <p:nvPr>
            <p:ph type="sldNum" sz="quarter" idx="12"/>
          </p:nvPr>
        </p:nvSpPr>
        <p:spPr>
          <a:ln/>
        </p:spPr>
        <p:txBody>
          <a:bodyPr/>
          <a:lstStyle>
            <a:lvl1pPr>
              <a:defRPr/>
            </a:lvl1pPr>
          </a:lstStyle>
          <a:p>
            <a:fld id="{1F8B73FB-4FD9-466F-96E0-DA362511D2C0}" type="slidenum">
              <a:rPr lang="en-US" altLang="en-US"/>
              <a:pPr/>
              <a:t>‹#›</a:t>
            </a:fld>
            <a:endParaRPr lang="en-US" altLang="en-US"/>
          </a:p>
        </p:txBody>
      </p:sp>
    </p:spTree>
    <p:extLst>
      <p:ext uri="{BB962C8B-B14F-4D97-AF65-F5344CB8AC3E}">
        <p14:creationId xmlns:p14="http://schemas.microsoft.com/office/powerpoint/2010/main" val="59706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7467600" cy="1431925"/>
          </a:xfrm>
        </p:spPr>
        <p:txBody>
          <a:bodyPr/>
          <a:lstStyle/>
          <a:p>
            <a:r>
              <a:rPr lang="en-US"/>
              <a:t>Click to edit Master title style</a:t>
            </a:r>
          </a:p>
        </p:txBody>
      </p:sp>
      <p:sp>
        <p:nvSpPr>
          <p:cNvPr id="3" name="ClipArt Placeholder 2"/>
          <p:cNvSpPr>
            <a:spLocks noGrp="1"/>
          </p:cNvSpPr>
          <p:nvPr>
            <p:ph type="clipArt" sz="half" idx="1"/>
          </p:nvPr>
        </p:nvSpPr>
        <p:spPr>
          <a:xfrm>
            <a:off x="228600" y="1981200"/>
            <a:ext cx="3695700" cy="4114800"/>
          </a:xfrm>
        </p:spPr>
        <p:txBody>
          <a:bodyPr/>
          <a:lstStyle/>
          <a:p>
            <a:pPr lvl="0"/>
            <a:endParaRPr lang="en-US" noProof="0"/>
          </a:p>
        </p:txBody>
      </p:sp>
      <p:sp>
        <p:nvSpPr>
          <p:cNvPr id="4" name="Text Placeholder 3"/>
          <p:cNvSpPr>
            <a:spLocks noGrp="1"/>
          </p:cNvSpPr>
          <p:nvPr>
            <p:ph type="body" sz="half" idx="2"/>
          </p:nvPr>
        </p:nvSpPr>
        <p:spPr>
          <a:xfrm>
            <a:off x="40767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4102D4C-3647-4458-BE3A-44D6ECB04EE3}"/>
              </a:ext>
            </a:extLst>
          </p:cNvPr>
          <p:cNvSpPr>
            <a:spLocks noGrp="1" noChangeArrowheads="1"/>
          </p:cNvSpPr>
          <p:nvPr>
            <p:ph type="dt" sz="half" idx="10"/>
          </p:nvPr>
        </p:nvSpPr>
        <p:spPr>
          <a:ln/>
        </p:spPr>
        <p:txBody>
          <a:bodyPr/>
          <a:lstStyle>
            <a:lvl1pPr>
              <a:defRPr/>
            </a:lvl1pPr>
          </a:lstStyle>
          <a:p>
            <a:pPr>
              <a:defRPr/>
            </a:pPr>
            <a:fld id="{9A16F7F8-6C93-4C6C-BEDF-52DF6E96373E}" type="datetime1">
              <a:rPr lang="en-US"/>
              <a:pPr>
                <a:defRPr/>
              </a:pPr>
              <a:t>2/7/2020</a:t>
            </a:fld>
            <a:endParaRPr lang="en-US"/>
          </a:p>
        </p:txBody>
      </p:sp>
      <p:sp>
        <p:nvSpPr>
          <p:cNvPr id="6" name="Rectangle 6">
            <a:extLst>
              <a:ext uri="{FF2B5EF4-FFF2-40B4-BE49-F238E27FC236}">
                <a16:creationId xmlns:a16="http://schemas.microsoft.com/office/drawing/2014/main" id="{2DF20227-0296-4081-B9EA-744DD7E36908}"/>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7" name="Rectangle 7">
            <a:extLst>
              <a:ext uri="{FF2B5EF4-FFF2-40B4-BE49-F238E27FC236}">
                <a16:creationId xmlns:a16="http://schemas.microsoft.com/office/drawing/2014/main" id="{A67124A3-06CE-47C5-BFE3-0686F79DFD45}"/>
              </a:ext>
            </a:extLst>
          </p:cNvPr>
          <p:cNvSpPr>
            <a:spLocks noGrp="1" noChangeArrowheads="1"/>
          </p:cNvSpPr>
          <p:nvPr>
            <p:ph type="sldNum" sz="quarter" idx="12"/>
          </p:nvPr>
        </p:nvSpPr>
        <p:spPr>
          <a:ln/>
        </p:spPr>
        <p:txBody>
          <a:bodyPr/>
          <a:lstStyle>
            <a:lvl1pPr>
              <a:defRPr/>
            </a:lvl1pPr>
          </a:lstStyle>
          <a:p>
            <a:fld id="{A9999693-19B1-4B3D-AFE0-FDE5CE9869B2}" type="slidenum">
              <a:rPr lang="en-US" altLang="en-US"/>
              <a:pPr/>
              <a:t>‹#›</a:t>
            </a:fld>
            <a:endParaRPr lang="en-US" altLang="en-US"/>
          </a:p>
        </p:txBody>
      </p:sp>
    </p:spTree>
    <p:extLst>
      <p:ext uri="{BB962C8B-B14F-4D97-AF65-F5344CB8AC3E}">
        <p14:creationId xmlns:p14="http://schemas.microsoft.com/office/powerpoint/2010/main" val="116848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1397BA0-E47A-4BA3-912D-9CDFB00B294D}"/>
              </a:ext>
            </a:extLst>
          </p:cNvPr>
          <p:cNvSpPr>
            <a:spLocks noGrp="1" noChangeArrowheads="1"/>
          </p:cNvSpPr>
          <p:nvPr>
            <p:ph type="dt" sz="half" idx="10"/>
          </p:nvPr>
        </p:nvSpPr>
        <p:spPr>
          <a:ln/>
        </p:spPr>
        <p:txBody>
          <a:bodyPr/>
          <a:lstStyle>
            <a:lvl1pPr>
              <a:defRPr/>
            </a:lvl1pPr>
          </a:lstStyle>
          <a:p>
            <a:pPr>
              <a:defRPr/>
            </a:pPr>
            <a:fld id="{9D9041DD-ED15-4CF7-8A21-9C497AB28764}" type="datetime1">
              <a:rPr lang="en-US"/>
              <a:pPr>
                <a:defRPr/>
              </a:pPr>
              <a:t>2/7/2020</a:t>
            </a:fld>
            <a:endParaRPr lang="en-US"/>
          </a:p>
        </p:txBody>
      </p:sp>
      <p:sp>
        <p:nvSpPr>
          <p:cNvPr id="5" name="Rectangle 6">
            <a:extLst>
              <a:ext uri="{FF2B5EF4-FFF2-40B4-BE49-F238E27FC236}">
                <a16:creationId xmlns:a16="http://schemas.microsoft.com/office/drawing/2014/main" id="{14E134E7-F452-4747-B2D6-138B9AE09C01}"/>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6" name="Rectangle 7">
            <a:extLst>
              <a:ext uri="{FF2B5EF4-FFF2-40B4-BE49-F238E27FC236}">
                <a16:creationId xmlns:a16="http://schemas.microsoft.com/office/drawing/2014/main" id="{CA014475-5A52-48C2-AD92-83765C5D1F82}"/>
              </a:ext>
            </a:extLst>
          </p:cNvPr>
          <p:cNvSpPr>
            <a:spLocks noGrp="1" noChangeArrowheads="1"/>
          </p:cNvSpPr>
          <p:nvPr>
            <p:ph type="sldNum" sz="quarter" idx="12"/>
          </p:nvPr>
        </p:nvSpPr>
        <p:spPr>
          <a:ln/>
        </p:spPr>
        <p:txBody>
          <a:bodyPr/>
          <a:lstStyle>
            <a:lvl1pPr>
              <a:defRPr/>
            </a:lvl1pPr>
          </a:lstStyle>
          <a:p>
            <a:fld id="{EEAF0078-2854-4CB8-B21C-CC764A04DDF6}" type="slidenum">
              <a:rPr lang="en-US" altLang="en-US"/>
              <a:pPr/>
              <a:t>‹#›</a:t>
            </a:fld>
            <a:endParaRPr lang="en-US" altLang="en-US"/>
          </a:p>
        </p:txBody>
      </p:sp>
    </p:spTree>
    <p:extLst>
      <p:ext uri="{BB962C8B-B14F-4D97-AF65-F5344CB8AC3E}">
        <p14:creationId xmlns:p14="http://schemas.microsoft.com/office/powerpoint/2010/main" val="4113821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7FA96C75-E215-43BF-A0A4-E685FF300CA3}"/>
              </a:ext>
            </a:extLst>
          </p:cNvPr>
          <p:cNvSpPr>
            <a:spLocks noGrp="1" noChangeArrowheads="1"/>
          </p:cNvSpPr>
          <p:nvPr>
            <p:ph type="dt" sz="half" idx="10"/>
          </p:nvPr>
        </p:nvSpPr>
        <p:spPr>
          <a:ln/>
        </p:spPr>
        <p:txBody>
          <a:bodyPr/>
          <a:lstStyle>
            <a:lvl1pPr>
              <a:defRPr/>
            </a:lvl1pPr>
          </a:lstStyle>
          <a:p>
            <a:pPr>
              <a:defRPr/>
            </a:pPr>
            <a:fld id="{553B68F1-4523-4D70-94EB-5770852E0DFF}" type="datetime1">
              <a:rPr lang="en-US"/>
              <a:pPr>
                <a:defRPr/>
              </a:pPr>
              <a:t>2/7/2020</a:t>
            </a:fld>
            <a:endParaRPr lang="en-US"/>
          </a:p>
        </p:txBody>
      </p:sp>
      <p:sp>
        <p:nvSpPr>
          <p:cNvPr id="5" name="Rectangle 6">
            <a:extLst>
              <a:ext uri="{FF2B5EF4-FFF2-40B4-BE49-F238E27FC236}">
                <a16:creationId xmlns:a16="http://schemas.microsoft.com/office/drawing/2014/main" id="{0EDD80DD-DDA3-40B5-A929-30878DF269DA}"/>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6" name="Rectangle 7">
            <a:extLst>
              <a:ext uri="{FF2B5EF4-FFF2-40B4-BE49-F238E27FC236}">
                <a16:creationId xmlns:a16="http://schemas.microsoft.com/office/drawing/2014/main" id="{A86660BF-8690-4E02-AFDE-28324B51631B}"/>
              </a:ext>
            </a:extLst>
          </p:cNvPr>
          <p:cNvSpPr>
            <a:spLocks noGrp="1" noChangeArrowheads="1"/>
          </p:cNvSpPr>
          <p:nvPr>
            <p:ph type="sldNum" sz="quarter" idx="12"/>
          </p:nvPr>
        </p:nvSpPr>
        <p:spPr>
          <a:ln/>
        </p:spPr>
        <p:txBody>
          <a:bodyPr/>
          <a:lstStyle>
            <a:lvl1pPr>
              <a:defRPr/>
            </a:lvl1pPr>
          </a:lstStyle>
          <a:p>
            <a:fld id="{904BB670-2B86-4070-A63E-10E3C45ABEA5}" type="slidenum">
              <a:rPr lang="en-US" altLang="en-US"/>
              <a:pPr/>
              <a:t>‹#›</a:t>
            </a:fld>
            <a:endParaRPr lang="en-US" altLang="en-US"/>
          </a:p>
        </p:txBody>
      </p:sp>
    </p:spTree>
    <p:extLst>
      <p:ext uri="{BB962C8B-B14F-4D97-AF65-F5344CB8AC3E}">
        <p14:creationId xmlns:p14="http://schemas.microsoft.com/office/powerpoint/2010/main" val="97454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767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62B73F3-779D-4201-8841-608CDEDA1007}"/>
              </a:ext>
            </a:extLst>
          </p:cNvPr>
          <p:cNvSpPr>
            <a:spLocks noGrp="1" noChangeArrowheads="1"/>
          </p:cNvSpPr>
          <p:nvPr>
            <p:ph type="dt" sz="half" idx="10"/>
          </p:nvPr>
        </p:nvSpPr>
        <p:spPr>
          <a:ln/>
        </p:spPr>
        <p:txBody>
          <a:bodyPr/>
          <a:lstStyle>
            <a:lvl1pPr>
              <a:defRPr/>
            </a:lvl1pPr>
          </a:lstStyle>
          <a:p>
            <a:pPr>
              <a:defRPr/>
            </a:pPr>
            <a:fld id="{8A0B43EB-B1C9-4F67-89C4-413110D8BBA2}" type="datetime1">
              <a:rPr lang="en-US"/>
              <a:pPr>
                <a:defRPr/>
              </a:pPr>
              <a:t>2/7/2020</a:t>
            </a:fld>
            <a:endParaRPr lang="en-US"/>
          </a:p>
        </p:txBody>
      </p:sp>
      <p:sp>
        <p:nvSpPr>
          <p:cNvPr id="6" name="Rectangle 6">
            <a:extLst>
              <a:ext uri="{FF2B5EF4-FFF2-40B4-BE49-F238E27FC236}">
                <a16:creationId xmlns:a16="http://schemas.microsoft.com/office/drawing/2014/main" id="{B7C1DA04-1B6C-4D65-BC7E-334602E48B9B}"/>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7" name="Rectangle 7">
            <a:extLst>
              <a:ext uri="{FF2B5EF4-FFF2-40B4-BE49-F238E27FC236}">
                <a16:creationId xmlns:a16="http://schemas.microsoft.com/office/drawing/2014/main" id="{633E1CAA-592A-4CE1-A1A9-F9E09A7F6401}"/>
              </a:ext>
            </a:extLst>
          </p:cNvPr>
          <p:cNvSpPr>
            <a:spLocks noGrp="1" noChangeArrowheads="1"/>
          </p:cNvSpPr>
          <p:nvPr>
            <p:ph type="sldNum" sz="quarter" idx="12"/>
          </p:nvPr>
        </p:nvSpPr>
        <p:spPr>
          <a:ln/>
        </p:spPr>
        <p:txBody>
          <a:bodyPr/>
          <a:lstStyle>
            <a:lvl1pPr>
              <a:defRPr/>
            </a:lvl1pPr>
          </a:lstStyle>
          <a:p>
            <a:fld id="{A3675F31-09EC-406C-B8CB-5676A11B505D}" type="slidenum">
              <a:rPr lang="en-US" altLang="en-US"/>
              <a:pPr/>
              <a:t>‹#›</a:t>
            </a:fld>
            <a:endParaRPr lang="en-US" altLang="en-US"/>
          </a:p>
        </p:txBody>
      </p:sp>
    </p:spTree>
    <p:extLst>
      <p:ext uri="{BB962C8B-B14F-4D97-AF65-F5344CB8AC3E}">
        <p14:creationId xmlns:p14="http://schemas.microsoft.com/office/powerpoint/2010/main" val="407446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B8BC3FB-A179-4CAD-BDC6-C30F3A7261CE}"/>
              </a:ext>
            </a:extLst>
          </p:cNvPr>
          <p:cNvSpPr>
            <a:spLocks noGrp="1" noChangeArrowheads="1"/>
          </p:cNvSpPr>
          <p:nvPr>
            <p:ph type="dt" sz="half" idx="10"/>
          </p:nvPr>
        </p:nvSpPr>
        <p:spPr>
          <a:ln/>
        </p:spPr>
        <p:txBody>
          <a:bodyPr/>
          <a:lstStyle>
            <a:lvl1pPr>
              <a:defRPr/>
            </a:lvl1pPr>
          </a:lstStyle>
          <a:p>
            <a:pPr>
              <a:defRPr/>
            </a:pPr>
            <a:fld id="{08E9A3AE-E579-4F19-B99D-65A3D153991D}" type="datetime1">
              <a:rPr lang="en-US"/>
              <a:pPr>
                <a:defRPr/>
              </a:pPr>
              <a:t>2/7/2020</a:t>
            </a:fld>
            <a:endParaRPr lang="en-US"/>
          </a:p>
        </p:txBody>
      </p:sp>
      <p:sp>
        <p:nvSpPr>
          <p:cNvPr id="8" name="Rectangle 6">
            <a:extLst>
              <a:ext uri="{FF2B5EF4-FFF2-40B4-BE49-F238E27FC236}">
                <a16:creationId xmlns:a16="http://schemas.microsoft.com/office/drawing/2014/main" id="{72702634-C5DC-41FE-90B8-9DE4F3450D6B}"/>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9" name="Rectangle 7">
            <a:extLst>
              <a:ext uri="{FF2B5EF4-FFF2-40B4-BE49-F238E27FC236}">
                <a16:creationId xmlns:a16="http://schemas.microsoft.com/office/drawing/2014/main" id="{D3D46623-43BC-4BA9-82BE-738BD3D610E3}"/>
              </a:ext>
            </a:extLst>
          </p:cNvPr>
          <p:cNvSpPr>
            <a:spLocks noGrp="1" noChangeArrowheads="1"/>
          </p:cNvSpPr>
          <p:nvPr>
            <p:ph type="sldNum" sz="quarter" idx="12"/>
          </p:nvPr>
        </p:nvSpPr>
        <p:spPr>
          <a:ln/>
        </p:spPr>
        <p:txBody>
          <a:bodyPr/>
          <a:lstStyle>
            <a:lvl1pPr>
              <a:defRPr/>
            </a:lvl1pPr>
          </a:lstStyle>
          <a:p>
            <a:fld id="{A238532E-574D-410B-B3F5-BFC80FA6B8F6}" type="slidenum">
              <a:rPr lang="en-US" altLang="en-US"/>
              <a:pPr/>
              <a:t>‹#›</a:t>
            </a:fld>
            <a:endParaRPr lang="en-US" altLang="en-US"/>
          </a:p>
        </p:txBody>
      </p:sp>
    </p:spTree>
    <p:extLst>
      <p:ext uri="{BB962C8B-B14F-4D97-AF65-F5344CB8AC3E}">
        <p14:creationId xmlns:p14="http://schemas.microsoft.com/office/powerpoint/2010/main" val="388360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0F7CC51-23F0-47B8-BA36-2852033AEC41}"/>
              </a:ext>
            </a:extLst>
          </p:cNvPr>
          <p:cNvSpPr>
            <a:spLocks noGrp="1" noChangeArrowheads="1"/>
          </p:cNvSpPr>
          <p:nvPr>
            <p:ph type="dt" sz="half" idx="10"/>
          </p:nvPr>
        </p:nvSpPr>
        <p:spPr>
          <a:ln/>
        </p:spPr>
        <p:txBody>
          <a:bodyPr/>
          <a:lstStyle>
            <a:lvl1pPr>
              <a:defRPr/>
            </a:lvl1pPr>
          </a:lstStyle>
          <a:p>
            <a:pPr>
              <a:defRPr/>
            </a:pPr>
            <a:fld id="{11007B68-CBB0-4B2A-B2C2-6E3C723CBA82}" type="datetime1">
              <a:rPr lang="en-US"/>
              <a:pPr>
                <a:defRPr/>
              </a:pPr>
              <a:t>2/7/2020</a:t>
            </a:fld>
            <a:endParaRPr lang="en-US"/>
          </a:p>
        </p:txBody>
      </p:sp>
      <p:sp>
        <p:nvSpPr>
          <p:cNvPr id="4" name="Rectangle 6">
            <a:extLst>
              <a:ext uri="{FF2B5EF4-FFF2-40B4-BE49-F238E27FC236}">
                <a16:creationId xmlns:a16="http://schemas.microsoft.com/office/drawing/2014/main" id="{242A2293-8550-4833-B0CA-602410707F77}"/>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5" name="Rectangle 7">
            <a:extLst>
              <a:ext uri="{FF2B5EF4-FFF2-40B4-BE49-F238E27FC236}">
                <a16:creationId xmlns:a16="http://schemas.microsoft.com/office/drawing/2014/main" id="{42B4EE60-6C14-478F-A6E0-2499336A08EA}"/>
              </a:ext>
            </a:extLst>
          </p:cNvPr>
          <p:cNvSpPr>
            <a:spLocks noGrp="1" noChangeArrowheads="1"/>
          </p:cNvSpPr>
          <p:nvPr>
            <p:ph type="sldNum" sz="quarter" idx="12"/>
          </p:nvPr>
        </p:nvSpPr>
        <p:spPr>
          <a:ln/>
        </p:spPr>
        <p:txBody>
          <a:bodyPr/>
          <a:lstStyle>
            <a:lvl1pPr>
              <a:defRPr/>
            </a:lvl1pPr>
          </a:lstStyle>
          <a:p>
            <a:fld id="{EB47BFD8-DB1A-4DFA-AE1C-ADA385835EE2}" type="slidenum">
              <a:rPr lang="en-US" altLang="en-US"/>
              <a:pPr/>
              <a:t>‹#›</a:t>
            </a:fld>
            <a:endParaRPr lang="en-US" altLang="en-US"/>
          </a:p>
        </p:txBody>
      </p:sp>
    </p:spTree>
    <p:extLst>
      <p:ext uri="{BB962C8B-B14F-4D97-AF65-F5344CB8AC3E}">
        <p14:creationId xmlns:p14="http://schemas.microsoft.com/office/powerpoint/2010/main" val="163122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B287007-DE3E-443C-9D55-5ABDC66774D8}"/>
              </a:ext>
            </a:extLst>
          </p:cNvPr>
          <p:cNvSpPr>
            <a:spLocks noGrp="1" noChangeArrowheads="1"/>
          </p:cNvSpPr>
          <p:nvPr>
            <p:ph type="dt" sz="half" idx="10"/>
          </p:nvPr>
        </p:nvSpPr>
        <p:spPr>
          <a:ln/>
        </p:spPr>
        <p:txBody>
          <a:bodyPr/>
          <a:lstStyle>
            <a:lvl1pPr>
              <a:defRPr/>
            </a:lvl1pPr>
          </a:lstStyle>
          <a:p>
            <a:pPr>
              <a:defRPr/>
            </a:pPr>
            <a:fld id="{62F20238-E8A3-49CE-9C5D-AC8CD47D0597}" type="datetime1">
              <a:rPr lang="en-US"/>
              <a:pPr>
                <a:defRPr/>
              </a:pPr>
              <a:t>2/7/2020</a:t>
            </a:fld>
            <a:endParaRPr lang="en-US"/>
          </a:p>
        </p:txBody>
      </p:sp>
      <p:sp>
        <p:nvSpPr>
          <p:cNvPr id="3" name="Rectangle 6">
            <a:extLst>
              <a:ext uri="{FF2B5EF4-FFF2-40B4-BE49-F238E27FC236}">
                <a16:creationId xmlns:a16="http://schemas.microsoft.com/office/drawing/2014/main" id="{737EEAD7-2A5A-4B66-ABA9-65F120328C5F}"/>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4" name="Rectangle 7">
            <a:extLst>
              <a:ext uri="{FF2B5EF4-FFF2-40B4-BE49-F238E27FC236}">
                <a16:creationId xmlns:a16="http://schemas.microsoft.com/office/drawing/2014/main" id="{37122149-51E2-409A-B2AD-4031CC711DFA}"/>
              </a:ext>
            </a:extLst>
          </p:cNvPr>
          <p:cNvSpPr>
            <a:spLocks noGrp="1" noChangeArrowheads="1"/>
          </p:cNvSpPr>
          <p:nvPr>
            <p:ph type="sldNum" sz="quarter" idx="12"/>
          </p:nvPr>
        </p:nvSpPr>
        <p:spPr>
          <a:ln/>
        </p:spPr>
        <p:txBody>
          <a:bodyPr/>
          <a:lstStyle>
            <a:lvl1pPr>
              <a:defRPr/>
            </a:lvl1pPr>
          </a:lstStyle>
          <a:p>
            <a:fld id="{8E297238-72B8-48C6-8452-82BD8ED686E2}" type="slidenum">
              <a:rPr lang="en-US" altLang="en-US"/>
              <a:pPr/>
              <a:t>‹#›</a:t>
            </a:fld>
            <a:endParaRPr lang="en-US" altLang="en-US"/>
          </a:p>
        </p:txBody>
      </p:sp>
    </p:spTree>
    <p:extLst>
      <p:ext uri="{BB962C8B-B14F-4D97-AF65-F5344CB8AC3E}">
        <p14:creationId xmlns:p14="http://schemas.microsoft.com/office/powerpoint/2010/main" val="382182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8DEE04B-25E8-44EA-B921-836BD9DAB8C0}"/>
              </a:ext>
            </a:extLst>
          </p:cNvPr>
          <p:cNvSpPr>
            <a:spLocks noGrp="1" noChangeArrowheads="1"/>
          </p:cNvSpPr>
          <p:nvPr>
            <p:ph type="dt" sz="half" idx="10"/>
          </p:nvPr>
        </p:nvSpPr>
        <p:spPr>
          <a:ln/>
        </p:spPr>
        <p:txBody>
          <a:bodyPr/>
          <a:lstStyle>
            <a:lvl1pPr>
              <a:defRPr/>
            </a:lvl1pPr>
          </a:lstStyle>
          <a:p>
            <a:pPr>
              <a:defRPr/>
            </a:pPr>
            <a:fld id="{BC5B2F0D-7F4D-43A8-B633-72272A6EC4B1}" type="datetime1">
              <a:rPr lang="en-US"/>
              <a:pPr>
                <a:defRPr/>
              </a:pPr>
              <a:t>2/7/2020</a:t>
            </a:fld>
            <a:endParaRPr lang="en-US"/>
          </a:p>
        </p:txBody>
      </p:sp>
      <p:sp>
        <p:nvSpPr>
          <p:cNvPr id="6" name="Rectangle 6">
            <a:extLst>
              <a:ext uri="{FF2B5EF4-FFF2-40B4-BE49-F238E27FC236}">
                <a16:creationId xmlns:a16="http://schemas.microsoft.com/office/drawing/2014/main" id="{0067E3AB-5F74-4F4C-A15F-47B72B4A1C61}"/>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7" name="Rectangle 7">
            <a:extLst>
              <a:ext uri="{FF2B5EF4-FFF2-40B4-BE49-F238E27FC236}">
                <a16:creationId xmlns:a16="http://schemas.microsoft.com/office/drawing/2014/main" id="{A434FAF1-253F-4FCB-AD88-A3399D631E8E}"/>
              </a:ext>
            </a:extLst>
          </p:cNvPr>
          <p:cNvSpPr>
            <a:spLocks noGrp="1" noChangeArrowheads="1"/>
          </p:cNvSpPr>
          <p:nvPr>
            <p:ph type="sldNum" sz="quarter" idx="12"/>
          </p:nvPr>
        </p:nvSpPr>
        <p:spPr>
          <a:ln/>
        </p:spPr>
        <p:txBody>
          <a:bodyPr/>
          <a:lstStyle>
            <a:lvl1pPr>
              <a:defRPr/>
            </a:lvl1pPr>
          </a:lstStyle>
          <a:p>
            <a:fld id="{A543BB9B-3916-43CF-AA5F-3A7EB8ADB2FB}" type="slidenum">
              <a:rPr lang="en-US" altLang="en-US"/>
              <a:pPr/>
              <a:t>‹#›</a:t>
            </a:fld>
            <a:endParaRPr lang="en-US" altLang="en-US"/>
          </a:p>
        </p:txBody>
      </p:sp>
    </p:spTree>
    <p:extLst>
      <p:ext uri="{BB962C8B-B14F-4D97-AF65-F5344CB8AC3E}">
        <p14:creationId xmlns:p14="http://schemas.microsoft.com/office/powerpoint/2010/main" val="292379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9FB5C65-54A3-4978-853A-16BB13B62129}"/>
              </a:ext>
            </a:extLst>
          </p:cNvPr>
          <p:cNvSpPr>
            <a:spLocks noGrp="1" noChangeArrowheads="1"/>
          </p:cNvSpPr>
          <p:nvPr>
            <p:ph type="dt" sz="half" idx="10"/>
          </p:nvPr>
        </p:nvSpPr>
        <p:spPr>
          <a:ln/>
        </p:spPr>
        <p:txBody>
          <a:bodyPr/>
          <a:lstStyle>
            <a:lvl1pPr>
              <a:defRPr/>
            </a:lvl1pPr>
          </a:lstStyle>
          <a:p>
            <a:pPr>
              <a:defRPr/>
            </a:pPr>
            <a:fld id="{FED6D1A6-1AC7-421E-8A9E-A90A6BB34B88}" type="datetime1">
              <a:rPr lang="en-US"/>
              <a:pPr>
                <a:defRPr/>
              </a:pPr>
              <a:t>2/7/2020</a:t>
            </a:fld>
            <a:endParaRPr lang="en-US"/>
          </a:p>
        </p:txBody>
      </p:sp>
      <p:sp>
        <p:nvSpPr>
          <p:cNvPr id="6" name="Rectangle 6">
            <a:extLst>
              <a:ext uri="{FF2B5EF4-FFF2-40B4-BE49-F238E27FC236}">
                <a16:creationId xmlns:a16="http://schemas.microsoft.com/office/drawing/2014/main" id="{C5ECA7AF-2C60-4870-A4A4-2B421A93941A}"/>
              </a:ext>
            </a:extLst>
          </p:cNvPr>
          <p:cNvSpPr>
            <a:spLocks noGrp="1" noChangeArrowheads="1"/>
          </p:cNvSpPr>
          <p:nvPr>
            <p:ph type="ftr" sz="quarter" idx="11"/>
          </p:nvPr>
        </p:nvSpPr>
        <p:spPr>
          <a:ln/>
        </p:spPr>
        <p:txBody>
          <a:bodyPr/>
          <a:lstStyle>
            <a:lvl1pPr>
              <a:defRPr/>
            </a:lvl1pPr>
          </a:lstStyle>
          <a:p>
            <a:pPr>
              <a:defRPr/>
            </a:pPr>
            <a:r>
              <a:rPr lang="en-US"/>
              <a:t>Nguyen Thi Minh Ly - QUACERT</a:t>
            </a:r>
          </a:p>
        </p:txBody>
      </p:sp>
      <p:sp>
        <p:nvSpPr>
          <p:cNvPr id="7" name="Rectangle 7">
            <a:extLst>
              <a:ext uri="{FF2B5EF4-FFF2-40B4-BE49-F238E27FC236}">
                <a16:creationId xmlns:a16="http://schemas.microsoft.com/office/drawing/2014/main" id="{BA4B21AA-C33C-40A4-9C2B-3CA0E903C2EE}"/>
              </a:ext>
            </a:extLst>
          </p:cNvPr>
          <p:cNvSpPr>
            <a:spLocks noGrp="1" noChangeArrowheads="1"/>
          </p:cNvSpPr>
          <p:nvPr>
            <p:ph type="sldNum" sz="quarter" idx="12"/>
          </p:nvPr>
        </p:nvSpPr>
        <p:spPr>
          <a:ln/>
        </p:spPr>
        <p:txBody>
          <a:bodyPr/>
          <a:lstStyle>
            <a:lvl1pPr>
              <a:defRPr/>
            </a:lvl1pPr>
          </a:lstStyle>
          <a:p>
            <a:fld id="{151901E5-E6E3-4534-A906-23736CEB5411}" type="slidenum">
              <a:rPr lang="en-US" altLang="en-US"/>
              <a:pPr/>
              <a:t>‹#›</a:t>
            </a:fld>
            <a:endParaRPr lang="en-US" altLang="en-US"/>
          </a:p>
        </p:txBody>
      </p:sp>
    </p:spTree>
    <p:extLst>
      <p:ext uri="{BB962C8B-B14F-4D97-AF65-F5344CB8AC3E}">
        <p14:creationId xmlns:p14="http://schemas.microsoft.com/office/powerpoint/2010/main" val="408071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mboo">
            <a:extLst>
              <a:ext uri="{FF2B5EF4-FFF2-40B4-BE49-F238E27FC236}">
                <a16:creationId xmlns:a16="http://schemas.microsoft.com/office/drawing/2014/main" id="{CDCE0277-2E79-40BD-9DEE-895260E028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r="45976"/>
          <a:stretch>
            <a:fillRect/>
          </a:stretch>
        </p:blipFill>
        <p:spPr bwMode="ltGray">
          <a:xfrm>
            <a:off x="7353300" y="0"/>
            <a:ext cx="179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6B5CAA28-70EA-49B4-8750-37F384CBB3EE}"/>
              </a:ext>
            </a:extLst>
          </p:cNvPr>
          <p:cNvSpPr>
            <a:spLocks noGrp="1" noChangeArrowheads="1"/>
          </p:cNvSpPr>
          <p:nvPr>
            <p:ph type="title"/>
          </p:nvPr>
        </p:nvSpPr>
        <p:spPr bwMode="auto">
          <a:xfrm>
            <a:off x="228600" y="320675"/>
            <a:ext cx="7467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1028" name="Rectangle 4">
            <a:extLst>
              <a:ext uri="{FF2B5EF4-FFF2-40B4-BE49-F238E27FC236}">
                <a16:creationId xmlns:a16="http://schemas.microsoft.com/office/drawing/2014/main" id="{18C58CE1-FBE5-4B11-A614-331890A08FB2}"/>
              </a:ext>
            </a:extLst>
          </p:cNvPr>
          <p:cNvSpPr>
            <a:spLocks noGrp="1" noChangeArrowheads="1"/>
          </p:cNvSpPr>
          <p:nvPr>
            <p:ph type="body" idx="1"/>
          </p:nvPr>
        </p:nvSpPr>
        <p:spPr bwMode="auto">
          <a:xfrm>
            <a:off x="228600" y="1981200"/>
            <a:ext cx="754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8293" name="Rectangle 5">
            <a:extLst>
              <a:ext uri="{FF2B5EF4-FFF2-40B4-BE49-F238E27FC236}">
                <a16:creationId xmlns:a16="http://schemas.microsoft.com/office/drawing/2014/main" id="{34114764-0D1B-4F78-B81B-D161D3CD867D}"/>
              </a:ext>
            </a:extLst>
          </p:cNvPr>
          <p:cNvSpPr>
            <a:spLocks noGrp="1" noChangeArrowheads="1"/>
          </p:cNvSpPr>
          <p:nvPr>
            <p:ph type="dt" sz="half" idx="2"/>
          </p:nvPr>
        </p:nvSpPr>
        <p:spPr bwMode="auto">
          <a:xfrm>
            <a:off x="228600" y="62484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fld id="{EDFEADDD-B1AD-4524-B307-685EDE24D341}" type="datetime1">
              <a:rPr lang="en-US"/>
              <a:pPr>
                <a:defRPr/>
              </a:pPr>
              <a:t>2/7/2020</a:t>
            </a:fld>
            <a:endParaRPr lang="en-US"/>
          </a:p>
        </p:txBody>
      </p:sp>
      <p:sp>
        <p:nvSpPr>
          <p:cNvPr id="268294" name="Rectangle 6">
            <a:extLst>
              <a:ext uri="{FF2B5EF4-FFF2-40B4-BE49-F238E27FC236}">
                <a16:creationId xmlns:a16="http://schemas.microsoft.com/office/drawing/2014/main" id="{AC6BBF92-57FC-496B-BEFD-B9A50DD2A930}"/>
              </a:ext>
            </a:extLst>
          </p:cNvPr>
          <p:cNvSpPr>
            <a:spLocks noGrp="1" noChangeArrowheads="1"/>
          </p:cNvSpPr>
          <p:nvPr>
            <p:ph type="ftr" sz="quarter" idx="3"/>
          </p:nvPr>
        </p:nvSpPr>
        <p:spPr bwMode="auto">
          <a:xfrm>
            <a:off x="2209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r>
              <a:rPr lang="en-US"/>
              <a:t>Nguyen Thi Minh Ly - QUACERT</a:t>
            </a:r>
          </a:p>
        </p:txBody>
      </p:sp>
      <p:sp>
        <p:nvSpPr>
          <p:cNvPr id="268295" name="Rectangle 7">
            <a:extLst>
              <a:ext uri="{FF2B5EF4-FFF2-40B4-BE49-F238E27FC236}">
                <a16:creationId xmlns:a16="http://schemas.microsoft.com/office/drawing/2014/main" id="{03D0067E-A4D0-4D5D-9079-047BC9C51D71}"/>
              </a:ext>
            </a:extLst>
          </p:cNvPr>
          <p:cNvSpPr>
            <a:spLocks noGrp="1" noChangeArrowheads="1"/>
          </p:cNvSpPr>
          <p:nvPr>
            <p:ph type="sldNum" sz="quarter" idx="4"/>
          </p:nvPr>
        </p:nvSpPr>
        <p:spPr bwMode="auto">
          <a:xfrm>
            <a:off x="62484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026D99E-CE8E-4CD4-98E7-FD796983F2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7"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itchFamily="34" charset="0"/>
        </a:defRPr>
      </a:lvl2pPr>
      <a:lvl3pPr algn="ctr" rtl="0" eaLnBrk="0" fontAlgn="base" hangingPunct="0">
        <a:spcBef>
          <a:spcPct val="0"/>
        </a:spcBef>
        <a:spcAft>
          <a:spcPct val="0"/>
        </a:spcAft>
        <a:defRPr sz="4400">
          <a:solidFill>
            <a:schemeClr val="tx2"/>
          </a:solidFill>
          <a:latin typeface="Arial Black" pitchFamily="34" charset="0"/>
        </a:defRPr>
      </a:lvl3pPr>
      <a:lvl4pPr algn="ctr" rtl="0" eaLnBrk="0" fontAlgn="base" hangingPunct="0">
        <a:spcBef>
          <a:spcPct val="0"/>
        </a:spcBef>
        <a:spcAft>
          <a:spcPct val="0"/>
        </a:spcAft>
        <a:defRPr sz="4400">
          <a:solidFill>
            <a:schemeClr val="tx2"/>
          </a:solidFill>
          <a:latin typeface="Arial Black" pitchFamily="34" charset="0"/>
        </a:defRPr>
      </a:lvl4pPr>
      <a:lvl5pPr algn="ctr" rtl="0" eaLnBrk="0" fontAlgn="base" hangingPunct="0">
        <a:spcBef>
          <a:spcPct val="0"/>
        </a:spcBef>
        <a:spcAft>
          <a:spcPct val="0"/>
        </a:spcAft>
        <a:defRPr sz="4400">
          <a:solidFill>
            <a:schemeClr val="tx2"/>
          </a:solidFill>
          <a:latin typeface="Arial Black" pitchFamily="34" charset="0"/>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65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bg2"/>
        </a:buClr>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Char char="•"/>
        <a:defRPr sz="2000">
          <a:solidFill>
            <a:schemeClr val="tx1"/>
          </a:solidFill>
          <a:latin typeface="+mn-lt"/>
        </a:defRPr>
      </a:lvl5pPr>
      <a:lvl6pPr marL="2514600" indent="-228600" algn="l" rtl="0" fontAlgn="base">
        <a:spcBef>
          <a:spcPct val="20000"/>
        </a:spcBef>
        <a:spcAft>
          <a:spcPct val="0"/>
        </a:spcAft>
        <a:buClr>
          <a:schemeClr val="bg2"/>
        </a:buClr>
        <a:buChar char="•"/>
        <a:defRPr sz="2000">
          <a:solidFill>
            <a:schemeClr val="tx1"/>
          </a:solidFill>
          <a:latin typeface="+mn-lt"/>
        </a:defRPr>
      </a:lvl6pPr>
      <a:lvl7pPr marL="2971800" indent="-228600" algn="l" rtl="0" fontAlgn="base">
        <a:spcBef>
          <a:spcPct val="20000"/>
        </a:spcBef>
        <a:spcAft>
          <a:spcPct val="0"/>
        </a:spcAft>
        <a:buClr>
          <a:schemeClr val="bg2"/>
        </a:buClr>
        <a:buChar char="•"/>
        <a:defRPr sz="2000">
          <a:solidFill>
            <a:schemeClr val="tx1"/>
          </a:solidFill>
          <a:latin typeface="+mn-lt"/>
        </a:defRPr>
      </a:lvl7pPr>
      <a:lvl8pPr marL="3429000" indent="-228600" algn="l" rtl="0" fontAlgn="base">
        <a:spcBef>
          <a:spcPct val="20000"/>
        </a:spcBef>
        <a:spcAft>
          <a:spcPct val="0"/>
        </a:spcAft>
        <a:buClr>
          <a:schemeClr val="bg2"/>
        </a:buClr>
        <a:buChar char="•"/>
        <a:defRPr sz="2000">
          <a:solidFill>
            <a:schemeClr val="tx1"/>
          </a:solidFill>
          <a:latin typeface="+mn-lt"/>
        </a:defRPr>
      </a:lvl8pPr>
      <a:lvl9pPr marL="3886200" indent="-228600" algn="l" rtl="0" fontAlgn="base">
        <a:spcBef>
          <a:spcPct val="20000"/>
        </a:spcBef>
        <a:spcAft>
          <a:spcPct val="0"/>
        </a:spcAft>
        <a:buClr>
          <a:schemeClr val="bg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5.w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2">
            <a:extLst>
              <a:ext uri="{FF2B5EF4-FFF2-40B4-BE49-F238E27FC236}">
                <a16:creationId xmlns:a16="http://schemas.microsoft.com/office/drawing/2014/main" id="{9BA8C219-CEDB-42C8-A685-3EA51B502BC5}"/>
              </a:ext>
            </a:extLst>
          </p:cNvPr>
          <p:cNvSpPr>
            <a:spLocks noGrp="1"/>
          </p:cNvSpPr>
          <p:nvPr>
            <p:ph type="ftr" sz="quarter" idx="11"/>
          </p:nvPr>
        </p:nvSpPr>
        <p:spPr>
          <a:xfrm>
            <a:off x="3886200" y="5867400"/>
            <a:ext cx="41148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t>BCV: Nguyễn Anh Tuấn </a:t>
            </a:r>
          </a:p>
          <a:p>
            <a:pPr eaLnBrk="1" hangingPunct="1">
              <a:defRPr/>
            </a:pPr>
            <a:r>
              <a:rPr lang="en-US" b="1"/>
              <a:t>TRUNG TÂM Y TẾ QUẬN 3</a:t>
            </a:r>
          </a:p>
        </p:txBody>
      </p:sp>
      <p:sp>
        <p:nvSpPr>
          <p:cNvPr id="151556" name="Text Box 4">
            <a:extLst>
              <a:ext uri="{FF2B5EF4-FFF2-40B4-BE49-F238E27FC236}">
                <a16:creationId xmlns:a16="http://schemas.microsoft.com/office/drawing/2014/main" id="{F0AF6128-02F5-4D92-8AD5-DFFE95125AE7}"/>
              </a:ext>
            </a:extLst>
          </p:cNvPr>
          <p:cNvSpPr txBox="1">
            <a:spLocks noChangeArrowheads="1"/>
          </p:cNvSpPr>
          <p:nvPr/>
        </p:nvSpPr>
        <p:spPr bwMode="auto">
          <a:xfrm>
            <a:off x="304800" y="762000"/>
            <a:ext cx="7391400" cy="3540125"/>
          </a:xfrm>
          <a:prstGeom prst="rect">
            <a:avLst/>
          </a:prstGeom>
          <a:noFill/>
          <a:ln w="9525">
            <a:noFill/>
            <a:miter lim="800000"/>
            <a:headEnd/>
            <a:tailEnd/>
          </a:ln>
          <a:effectLst/>
        </p:spPr>
        <p:txBody>
          <a:bodyPr>
            <a:spAutoFit/>
          </a:bodyPr>
          <a:lstStyle/>
          <a:p>
            <a:pPr algn="ctr">
              <a:spcBef>
                <a:spcPct val="50000"/>
              </a:spcBef>
              <a:defRPr/>
            </a:pPr>
            <a:r>
              <a:rPr lang="en-US" sz="2800" b="1" dirty="0">
                <a:solidFill>
                  <a:schemeClr val="tx2"/>
                </a:solidFill>
                <a:effectLst>
                  <a:outerShdw blurRad="38100" dist="38100" dir="2700000" algn="tl">
                    <a:srgbClr val="C0C0C0"/>
                  </a:outerShdw>
                </a:effectLst>
                <a:cs typeface="Times New Roman" pitchFamily="18" charset="0"/>
              </a:rPr>
              <a:t>      </a:t>
            </a:r>
          </a:p>
          <a:p>
            <a:pPr algn="ctr">
              <a:spcBef>
                <a:spcPts val="0"/>
              </a:spcBef>
              <a:defRPr/>
            </a:pPr>
            <a:endParaRPr lang="en-US" sz="3600" b="1" dirty="0">
              <a:solidFill>
                <a:srgbClr val="0070C0"/>
              </a:solidFill>
              <a:effectLst>
                <a:outerShdw blurRad="38100" dist="38100" dir="2700000" algn="tl">
                  <a:srgbClr val="C0C0C0"/>
                </a:outerShdw>
              </a:effectLst>
              <a:cs typeface="Times New Roman" pitchFamily="18" charset="0"/>
            </a:endParaRPr>
          </a:p>
          <a:p>
            <a:pPr algn="ctr">
              <a:spcBef>
                <a:spcPts val="0"/>
              </a:spcBef>
              <a:defRPr/>
            </a:pPr>
            <a:endParaRPr lang="en-US" sz="3600" b="1" dirty="0">
              <a:solidFill>
                <a:srgbClr val="C00000"/>
              </a:solidFill>
              <a:effectLst>
                <a:outerShdw blurRad="38100" dist="38100" dir="2700000" algn="tl">
                  <a:srgbClr val="C0C0C0"/>
                </a:outerShdw>
              </a:effectLst>
              <a:cs typeface="Times New Roman" pitchFamily="18" charset="0"/>
            </a:endParaRPr>
          </a:p>
          <a:p>
            <a:pPr algn="ctr">
              <a:spcBef>
                <a:spcPts val="0"/>
              </a:spcBef>
              <a:defRPr/>
            </a:pPr>
            <a:r>
              <a:rPr lang="en-US" sz="4800" b="1" dirty="0">
                <a:solidFill>
                  <a:srgbClr val="C00000"/>
                </a:solidFill>
                <a:effectLst>
                  <a:outerShdw blurRad="38100" dist="38100" dir="2700000" algn="tl">
                    <a:srgbClr val="C0C0C0"/>
                  </a:outerShdw>
                </a:effectLst>
                <a:cs typeface="Times New Roman" pitchFamily="18" charset="0"/>
              </a:rPr>
              <a:t>CORONA VIRUS </a:t>
            </a:r>
          </a:p>
          <a:p>
            <a:pPr algn="ctr">
              <a:spcBef>
                <a:spcPts val="0"/>
              </a:spcBef>
              <a:defRPr/>
            </a:pPr>
            <a:r>
              <a:rPr lang="en-US" sz="4800" b="1" dirty="0">
                <a:solidFill>
                  <a:srgbClr val="C00000"/>
                </a:solidFill>
                <a:effectLst>
                  <a:outerShdw blurRad="38100" dist="38100" dir="2700000" algn="tl">
                    <a:srgbClr val="C0C0C0"/>
                  </a:outerShdw>
                </a:effectLst>
                <a:cs typeface="Times New Roman" pitchFamily="18" charset="0"/>
              </a:rPr>
              <a:t>(</a:t>
            </a:r>
            <a:r>
              <a:rPr lang="en-US" sz="4800" b="1" dirty="0" err="1">
                <a:solidFill>
                  <a:srgbClr val="C00000"/>
                </a:solidFill>
                <a:effectLst>
                  <a:outerShdw blurRad="38100" dist="38100" dir="2700000" algn="tl">
                    <a:srgbClr val="C0C0C0"/>
                  </a:outerShdw>
                </a:effectLst>
                <a:cs typeface="Times New Roman" pitchFamily="18" charset="0"/>
              </a:rPr>
              <a:t>nCoV</a:t>
            </a:r>
            <a:r>
              <a:rPr lang="en-US" sz="4800" b="1" dirty="0">
                <a:solidFill>
                  <a:srgbClr val="C00000"/>
                </a:solidFill>
                <a:effectLst>
                  <a:outerShdw blurRad="38100" dist="38100" dir="2700000" algn="tl">
                    <a:srgbClr val="C0C0C0"/>
                  </a:outerShdw>
                </a:effectLst>
                <a:cs typeface="Times New Roman" pitchFamily="18" charset="0"/>
              </a:rPr>
              <a:t>–2019)</a:t>
            </a:r>
          </a:p>
          <a:p>
            <a:pPr algn="ctr">
              <a:spcBef>
                <a:spcPts val="0"/>
              </a:spcBef>
              <a:defRPr/>
            </a:pPr>
            <a:endParaRPr lang="en-US" sz="2800" b="1" dirty="0">
              <a:solidFill>
                <a:srgbClr val="002060"/>
              </a:solidFill>
              <a:effectLst>
                <a:outerShdw blurRad="38100" dist="38100" dir="2700000" algn="tl">
                  <a:srgbClr val="C0C0C0"/>
                </a:outerShdw>
              </a:effectLst>
              <a:cs typeface="Times New Roman" pitchFamily="18" charset="0"/>
            </a:endParaRPr>
          </a:p>
        </p:txBody>
      </p:sp>
      <p:pic>
        <p:nvPicPr>
          <p:cNvPr id="3076" name="Picture 9" descr="bd06662_">
            <a:extLst>
              <a:ext uri="{FF2B5EF4-FFF2-40B4-BE49-F238E27FC236}">
                <a16:creationId xmlns:a16="http://schemas.microsoft.com/office/drawing/2014/main" id="{EF9C7257-59C1-4B8D-9338-E2493735C347}"/>
              </a:ext>
            </a:extLst>
          </p:cNvPr>
          <p:cNvPicPr>
            <a:picLocks noChangeAspect="1" noChangeArrowheads="1"/>
          </p:cNvPicPr>
          <p:nvPr/>
        </p:nvPicPr>
        <p:blipFill>
          <a:blip r:embed="rId4" cstate="hqprint">
            <a:lum bright="6000"/>
            <a:extLst>
              <a:ext uri="{28A0092B-C50C-407E-A947-70E740481C1C}">
                <a14:useLocalDpi xmlns:a14="http://schemas.microsoft.com/office/drawing/2010/main" val="0"/>
              </a:ext>
            </a:extLst>
          </a:blip>
          <a:srcRect/>
          <a:stretch>
            <a:fillRect/>
          </a:stretch>
        </p:blipFill>
        <p:spPr bwMode="auto">
          <a:xfrm>
            <a:off x="0" y="228600"/>
            <a:ext cx="2249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7763AD80-B268-4CCB-A033-7F3F4FBA03B1}"/>
              </a:ext>
            </a:extLst>
          </p:cNvPr>
          <p:cNvSpPr txBox="1">
            <a:spLocks noChangeArrowheads="1"/>
          </p:cNvSpPr>
          <p:nvPr/>
        </p:nvSpPr>
        <p:spPr bwMode="auto">
          <a:xfrm>
            <a:off x="1355725" y="2454275"/>
            <a:ext cx="1006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800">
              <a:solidFill>
                <a:schemeClr val="tx2"/>
              </a:solidFill>
            </a:endParaRPr>
          </a:p>
          <a:p>
            <a:pPr eaLnBrk="1" hangingPunct="1"/>
            <a:endParaRPr lang="en-US" altLang="en-US" sz="2800">
              <a:solidFill>
                <a:schemeClr val="tx2"/>
              </a:solidFill>
            </a:endParaRPr>
          </a:p>
        </p:txBody>
      </p:sp>
      <p:pic>
        <p:nvPicPr>
          <p:cNvPr id="3078" name="Picture 6" descr="C:\Users\Dell\Downloads\20200131_210107.jpg">
            <a:extLst>
              <a:ext uri="{FF2B5EF4-FFF2-40B4-BE49-F238E27FC236}">
                <a16:creationId xmlns:a16="http://schemas.microsoft.com/office/drawing/2014/main" id="{A998260A-78E3-44BB-AFF3-266AD60BF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3540125"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a:extLst>
              <a:ext uri="{FF2B5EF4-FFF2-40B4-BE49-F238E27FC236}">
                <a16:creationId xmlns:a16="http://schemas.microsoft.com/office/drawing/2014/main" id="{015C2E1A-2D4C-439A-BA7C-826D649B09B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D7E030F-611E-45A3-86DF-CF6F4DDDD746}" type="slidenum">
              <a:rPr lang="en-US" altLang="en-US" sz="1400"/>
              <a:pPr eaLnBrk="1" hangingPunct="1"/>
              <a:t>10</a:t>
            </a:fld>
            <a:endParaRPr lang="en-US" altLang="en-US" sz="1400"/>
          </a:p>
        </p:txBody>
      </p:sp>
      <p:sp>
        <p:nvSpPr>
          <p:cNvPr id="353283" name="Text Box 3">
            <a:extLst>
              <a:ext uri="{FF2B5EF4-FFF2-40B4-BE49-F238E27FC236}">
                <a16:creationId xmlns:a16="http://schemas.microsoft.com/office/drawing/2014/main" id="{2E7632FB-B99A-464D-B048-9B455C1DB8B1}"/>
              </a:ext>
            </a:extLst>
          </p:cNvPr>
          <p:cNvSpPr txBox="1">
            <a:spLocks noChangeArrowheads="1"/>
          </p:cNvSpPr>
          <p:nvPr/>
        </p:nvSpPr>
        <p:spPr bwMode="auto">
          <a:xfrm>
            <a:off x="822325" y="1260475"/>
            <a:ext cx="184150" cy="45720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C0C0C0"/>
                </a:outerShdw>
              </a:effectLst>
              <a:cs typeface="+mn-cs"/>
            </a:endParaRPr>
          </a:p>
        </p:txBody>
      </p:sp>
      <p:sp>
        <p:nvSpPr>
          <p:cNvPr id="353284" name="Text Box 4">
            <a:extLst>
              <a:ext uri="{FF2B5EF4-FFF2-40B4-BE49-F238E27FC236}">
                <a16:creationId xmlns:a16="http://schemas.microsoft.com/office/drawing/2014/main" id="{DE57852F-160E-469F-A1EC-E3EB7C1EFE76}"/>
              </a:ext>
            </a:extLst>
          </p:cNvPr>
          <p:cNvSpPr txBox="1">
            <a:spLocks noChangeArrowheads="1"/>
          </p:cNvSpPr>
          <p:nvPr/>
        </p:nvSpPr>
        <p:spPr bwMode="auto">
          <a:xfrm>
            <a:off x="2117725" y="1412875"/>
            <a:ext cx="184150" cy="45720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C0C0C0"/>
                </a:outerShdw>
              </a:effectLst>
              <a:cs typeface="+mn-cs"/>
            </a:endParaRPr>
          </a:p>
        </p:txBody>
      </p:sp>
      <p:sp>
        <p:nvSpPr>
          <p:cNvPr id="12293" name="Text Box 5">
            <a:extLst>
              <a:ext uri="{FF2B5EF4-FFF2-40B4-BE49-F238E27FC236}">
                <a16:creationId xmlns:a16="http://schemas.microsoft.com/office/drawing/2014/main" id="{C5CDF837-07FD-458D-A9AB-B18BA9FA5A42}"/>
              </a:ext>
            </a:extLst>
          </p:cNvPr>
          <p:cNvSpPr txBox="1">
            <a:spLocks noChangeArrowheads="1"/>
          </p:cNvSpPr>
          <p:nvPr/>
        </p:nvSpPr>
        <p:spPr bwMode="auto">
          <a:xfrm>
            <a:off x="1355725" y="2454275"/>
            <a:ext cx="1006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a:p>
            <a:pPr eaLnBrk="1" hangingPunct="1"/>
            <a:endParaRPr lang="en-US" altLang="en-US"/>
          </a:p>
        </p:txBody>
      </p:sp>
      <p:sp>
        <p:nvSpPr>
          <p:cNvPr id="12294" name="Rectangle 6">
            <a:extLst>
              <a:ext uri="{FF2B5EF4-FFF2-40B4-BE49-F238E27FC236}">
                <a16:creationId xmlns:a16="http://schemas.microsoft.com/office/drawing/2014/main" id="{FEA617A2-39A6-4C1A-B65C-254C048A8497}"/>
              </a:ext>
            </a:extLst>
          </p:cNvPr>
          <p:cNvSpPr>
            <a:spLocks noGrp="1" noChangeArrowheads="1"/>
          </p:cNvSpPr>
          <p:nvPr>
            <p:ph type="title"/>
          </p:nvPr>
        </p:nvSpPr>
        <p:spPr>
          <a:xfrm>
            <a:off x="228600" y="982663"/>
            <a:ext cx="7467600" cy="769937"/>
          </a:xfrm>
        </p:spPr>
        <p:txBody>
          <a:bodyPr/>
          <a:lstStyle/>
          <a:p>
            <a:pPr eaLnBrk="1" hangingPunct="1"/>
            <a:r>
              <a:rPr lang="en-US" altLang="en-US"/>
              <a:t>	 </a:t>
            </a:r>
          </a:p>
        </p:txBody>
      </p:sp>
      <p:pic>
        <p:nvPicPr>
          <p:cNvPr id="12295" name="Picture 42">
            <a:extLst>
              <a:ext uri="{FF2B5EF4-FFF2-40B4-BE49-F238E27FC236}">
                <a16:creationId xmlns:a16="http://schemas.microsoft.com/office/drawing/2014/main" id="{4EFCF93B-2EDF-456B-A690-82373BB94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a:extLst>
              <a:ext uri="{FF2B5EF4-FFF2-40B4-BE49-F238E27FC236}">
                <a16:creationId xmlns:a16="http://schemas.microsoft.com/office/drawing/2014/main" id="{FA785C51-668D-4D66-945F-857AE9764961}"/>
              </a:ext>
            </a:extLst>
          </p:cNvPr>
          <p:cNvSpPr>
            <a:spLocks noGrp="1" noChangeArrowheads="1"/>
          </p:cNvSpPr>
          <p:nvPr>
            <p:ph type="title"/>
          </p:nvPr>
        </p:nvSpPr>
        <p:spPr>
          <a:xfrm>
            <a:off x="228600" y="304800"/>
            <a:ext cx="7467600" cy="519113"/>
          </a:xfrm>
        </p:spPr>
        <p:txBody>
          <a:bodyPr/>
          <a:lstStyle/>
          <a:p>
            <a:pPr eaLnBrk="1" hangingPunct="1"/>
            <a:r>
              <a:rPr lang="en-US" altLang="en-US" sz="2800" b="1">
                <a:latin typeface=".VnTimeH" pitchFamily="34" charset="0"/>
              </a:rPr>
              <a:t>  </a:t>
            </a:r>
            <a:endParaRPr lang="en-US" altLang="en-US" sz="2800" b="1">
              <a:latin typeface="Times New Roman" panose="02020603050405020304" pitchFamily="18" charset="0"/>
              <a:cs typeface="Times New Roman" panose="02020603050405020304" pitchFamily="18" charset="0"/>
            </a:endParaRPr>
          </a:p>
        </p:txBody>
      </p:sp>
      <p:sp>
        <p:nvSpPr>
          <p:cNvPr id="13315" name="Rectangle 1027">
            <a:extLst>
              <a:ext uri="{FF2B5EF4-FFF2-40B4-BE49-F238E27FC236}">
                <a16:creationId xmlns:a16="http://schemas.microsoft.com/office/drawing/2014/main" id="{EF9C6928-116B-4AE2-BD64-207199336868}"/>
              </a:ext>
            </a:extLst>
          </p:cNvPr>
          <p:cNvSpPr>
            <a:spLocks noChangeArrowheads="1"/>
          </p:cNvSpPr>
          <p:nvPr/>
        </p:nvSpPr>
        <p:spPr bwMode="auto">
          <a:xfrm>
            <a:off x="228600" y="990600"/>
            <a:ext cx="746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25000"/>
              </a:spcBef>
              <a:spcAft>
                <a:spcPct val="25000"/>
              </a:spcAft>
              <a:buClr>
                <a:schemeClr val="bg2"/>
              </a:buClr>
              <a:buSzPct val="65000"/>
              <a:buFont typeface="Wingdings" panose="05000000000000000000" pitchFamily="2" charset="2"/>
              <a:buChar char="­"/>
            </a:pPr>
            <a:endParaRPr lang="en-US" altLang="en-US" sz="2000">
              <a:cs typeface="Times New Roman" panose="02020603050405020304" pitchFamily="18" charset="0"/>
            </a:endParaRPr>
          </a:p>
        </p:txBody>
      </p:sp>
      <p:sp>
        <p:nvSpPr>
          <p:cNvPr id="13316" name="Text Box 4">
            <a:extLst>
              <a:ext uri="{FF2B5EF4-FFF2-40B4-BE49-F238E27FC236}">
                <a16:creationId xmlns:a16="http://schemas.microsoft.com/office/drawing/2014/main" id="{B0E15D44-D9CD-4C24-8D0A-0091B97F621B}"/>
              </a:ext>
            </a:extLst>
          </p:cNvPr>
          <p:cNvSpPr txBox="1">
            <a:spLocks noChangeArrowheads="1"/>
          </p:cNvSpPr>
          <p:nvPr/>
        </p:nvSpPr>
        <p:spPr bwMode="auto">
          <a:xfrm>
            <a:off x="760413" y="528638"/>
            <a:ext cx="6934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0000"/>
                </a:solidFill>
              </a:rPr>
              <a:t>BIỆN PHÁP PHÒNG BỆNH </a:t>
            </a:r>
            <a:endParaRPr lang="en-US" altLang="en-US" sz="2800" b="1">
              <a:solidFill>
                <a:srgbClr val="FF0000"/>
              </a:solidFill>
              <a:cs typeface="Times New Roman" panose="02020603050405020304" pitchFamily="18" charset="0"/>
            </a:endParaRPr>
          </a:p>
        </p:txBody>
      </p:sp>
      <p:pic>
        <p:nvPicPr>
          <p:cNvPr id="13317" name="Picture 2" descr="C:\Users\Dell\Downloads\Screenshot_20200201-092054_Zalo.jpg">
            <a:extLst>
              <a:ext uri="{FF2B5EF4-FFF2-40B4-BE49-F238E27FC236}">
                <a16:creationId xmlns:a16="http://schemas.microsoft.com/office/drawing/2014/main" id="{4ABC7655-750F-4693-A14A-451CDF8A7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663"/>
            <a:ext cx="670560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6383639-2F9F-4E61-A5D3-C412C070EEE0}"/>
              </a:ext>
            </a:extLst>
          </p:cNvPr>
          <p:cNvSpPr>
            <a:spLocks noGrp="1" noChangeArrowheads="1"/>
          </p:cNvSpPr>
          <p:nvPr>
            <p:ph type="title"/>
          </p:nvPr>
        </p:nvSpPr>
        <p:spPr>
          <a:xfrm>
            <a:off x="228600" y="304800"/>
            <a:ext cx="7467600" cy="519113"/>
          </a:xfrm>
        </p:spPr>
        <p:txBody>
          <a:bodyPr/>
          <a:lstStyle/>
          <a:p>
            <a:pPr eaLnBrk="1" hangingPunct="1"/>
            <a:r>
              <a:rPr lang="en-US" altLang="en-US" sz="2800" b="1">
                <a:latin typeface=".VnTimeH" pitchFamily="34" charset="0"/>
              </a:rPr>
              <a:t>  </a:t>
            </a:r>
            <a:endParaRPr lang="en-US" altLang="en-US" sz="2800" b="1">
              <a:latin typeface="Times New Roman" panose="02020603050405020304" pitchFamily="18" charset="0"/>
              <a:cs typeface="Times New Roman" panose="02020603050405020304" pitchFamily="18" charset="0"/>
            </a:endParaRPr>
          </a:p>
        </p:txBody>
      </p:sp>
      <p:sp>
        <p:nvSpPr>
          <p:cNvPr id="14339" name="Rectangle 1027">
            <a:extLst>
              <a:ext uri="{FF2B5EF4-FFF2-40B4-BE49-F238E27FC236}">
                <a16:creationId xmlns:a16="http://schemas.microsoft.com/office/drawing/2014/main" id="{1E41BAB4-2D2C-46D3-84DD-92B98024713B}"/>
              </a:ext>
            </a:extLst>
          </p:cNvPr>
          <p:cNvSpPr>
            <a:spLocks noChangeArrowheads="1"/>
          </p:cNvSpPr>
          <p:nvPr/>
        </p:nvSpPr>
        <p:spPr bwMode="auto">
          <a:xfrm>
            <a:off x="228600" y="990600"/>
            <a:ext cx="746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25000"/>
              </a:spcBef>
              <a:spcAft>
                <a:spcPct val="25000"/>
              </a:spcAft>
              <a:buClr>
                <a:schemeClr val="bg2"/>
              </a:buClr>
              <a:buSzPct val="65000"/>
              <a:buFont typeface="Wingdings" panose="05000000000000000000" pitchFamily="2" charset="2"/>
              <a:buChar char="­"/>
            </a:pPr>
            <a:endParaRPr lang="en-US" altLang="en-US" sz="2000">
              <a:cs typeface="Times New Roman" panose="02020603050405020304" pitchFamily="18" charset="0"/>
            </a:endParaRPr>
          </a:p>
        </p:txBody>
      </p:sp>
      <p:sp>
        <p:nvSpPr>
          <p:cNvPr id="14340" name="Text Box 4">
            <a:extLst>
              <a:ext uri="{FF2B5EF4-FFF2-40B4-BE49-F238E27FC236}">
                <a16:creationId xmlns:a16="http://schemas.microsoft.com/office/drawing/2014/main" id="{EB560E7A-895F-4687-A930-C5BC5EFFD586}"/>
              </a:ext>
            </a:extLst>
          </p:cNvPr>
          <p:cNvSpPr txBox="1">
            <a:spLocks noChangeArrowheads="1"/>
          </p:cNvSpPr>
          <p:nvPr/>
        </p:nvSpPr>
        <p:spPr bwMode="auto">
          <a:xfrm>
            <a:off x="762000" y="98425"/>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b="1">
                <a:solidFill>
                  <a:srgbClr val="FF0000"/>
                </a:solidFill>
                <a:cs typeface="Times New Roman" panose="02020603050405020304" pitchFamily="18" charset="0"/>
              </a:rPr>
              <a:t>TÌNH HÌNH DỊCH BỆNH nCoV</a:t>
            </a:r>
          </a:p>
          <a:p>
            <a:pPr algn="ctr" eaLnBrk="1" hangingPunct="1"/>
            <a:r>
              <a:rPr lang="en-US" altLang="en-US" sz="2000" b="1">
                <a:solidFill>
                  <a:srgbClr val="FF0000"/>
                </a:solidFill>
                <a:cs typeface="Times New Roman" panose="02020603050405020304" pitchFamily="18" charset="0"/>
              </a:rPr>
              <a:t>(tính đến 20 giờ ngày 06/02/2020)</a:t>
            </a:r>
          </a:p>
        </p:txBody>
      </p:sp>
      <p:sp>
        <p:nvSpPr>
          <p:cNvPr id="2" name="Rectangle 1">
            <a:extLst>
              <a:ext uri="{FF2B5EF4-FFF2-40B4-BE49-F238E27FC236}">
                <a16:creationId xmlns:a16="http://schemas.microsoft.com/office/drawing/2014/main" id="{D2EC4C2E-6C56-42DA-A3B4-CE0D0A6D4F61}"/>
              </a:ext>
            </a:extLst>
          </p:cNvPr>
          <p:cNvSpPr/>
          <p:nvPr/>
        </p:nvSpPr>
        <p:spPr>
          <a:xfrm>
            <a:off x="990600" y="1008063"/>
            <a:ext cx="7010400" cy="5632450"/>
          </a:xfrm>
          <a:prstGeom prst="rect">
            <a:avLst/>
          </a:prstGeom>
        </p:spPr>
        <p:txBody>
          <a:bodyPr>
            <a:spAutoFit/>
          </a:bodyPr>
          <a:lstStyle/>
          <a:p>
            <a:pPr>
              <a:defRPr/>
            </a:pPr>
            <a:r>
              <a:rPr lang="en-US" dirty="0">
                <a:solidFill>
                  <a:srgbClr val="002060"/>
                </a:solidFill>
                <a:cs typeface="Arial" charset="0"/>
              </a:rPr>
              <a:t>            </a:t>
            </a:r>
            <a:r>
              <a:rPr lang="vi-VN" dirty="0">
                <a:solidFill>
                  <a:srgbClr val="002060"/>
                </a:solidFill>
                <a:cs typeface="Arial" charset="0"/>
              </a:rPr>
              <a:t>Theo báo cáo của hệ thống giám sát bệnh truyền nhiễm Bộ Y tế, đến </a:t>
            </a:r>
            <a:r>
              <a:rPr lang="vi-VN" b="1" dirty="0">
                <a:solidFill>
                  <a:srgbClr val="002060"/>
                </a:solidFill>
                <a:cs typeface="Arial" charset="0"/>
              </a:rPr>
              <a:t>7</a:t>
            </a:r>
            <a:r>
              <a:rPr lang="vi-VN" dirty="0">
                <a:solidFill>
                  <a:srgbClr val="002060"/>
                </a:solidFill>
                <a:cs typeface="Arial" charset="0"/>
              </a:rPr>
              <a:t> </a:t>
            </a:r>
            <a:r>
              <a:rPr lang="vi-VN" b="1" dirty="0">
                <a:solidFill>
                  <a:srgbClr val="002060"/>
                </a:solidFill>
                <a:cs typeface="Arial" charset="0"/>
              </a:rPr>
              <a:t>giờ 30, ngày 6/02/2020</a:t>
            </a:r>
            <a:r>
              <a:rPr lang="vi-VN" dirty="0">
                <a:solidFill>
                  <a:srgbClr val="002060"/>
                </a:solidFill>
                <a:cs typeface="Arial" charset="0"/>
              </a:rPr>
              <a:t>, tình hình dịch bệnh viêm đường hô hấp do chủng mới của </a:t>
            </a:r>
            <a:r>
              <a:rPr lang="en-US" dirty="0">
                <a:solidFill>
                  <a:srgbClr val="002060"/>
                </a:solidFill>
                <a:cs typeface="Arial" charset="0"/>
              </a:rPr>
              <a:t>virus </a:t>
            </a:r>
            <a:r>
              <a:rPr lang="vi-VN" dirty="0">
                <a:solidFill>
                  <a:srgbClr val="002060"/>
                </a:solidFill>
                <a:cs typeface="Arial" charset="0"/>
              </a:rPr>
              <a:t>corona (nCoV) trên thế giới cụ thể như sau:</a:t>
            </a:r>
            <a:endParaRPr lang="en-US" dirty="0">
              <a:solidFill>
                <a:srgbClr val="002060"/>
              </a:solidFill>
              <a:cs typeface="Arial" charset="0"/>
            </a:endParaRPr>
          </a:p>
          <a:p>
            <a:pPr>
              <a:defRPr/>
            </a:pPr>
            <a:endParaRPr lang="vi-VN" b="1" dirty="0">
              <a:solidFill>
                <a:srgbClr val="002060"/>
              </a:solidFill>
              <a:cs typeface="Arial" charset="0"/>
            </a:endParaRPr>
          </a:p>
          <a:p>
            <a:pPr>
              <a:defRPr/>
            </a:pPr>
            <a:r>
              <a:rPr lang="vi-VN" dirty="0">
                <a:cs typeface="Arial" charset="0"/>
              </a:rPr>
              <a:t>- Tổng số trường hợp mắc: 28.276, trong đó tại lục địa Trung Quốc: 28.018</a:t>
            </a:r>
            <a:br>
              <a:rPr lang="vi-VN" dirty="0">
                <a:cs typeface="Arial" charset="0"/>
              </a:rPr>
            </a:br>
            <a:r>
              <a:rPr lang="vi-VN" dirty="0">
                <a:cs typeface="Arial" charset="0"/>
              </a:rPr>
              <a:t>- Tổng số trường hợp tử vong: 565, trong đó:</a:t>
            </a:r>
          </a:p>
          <a:p>
            <a:pPr>
              <a:defRPr/>
            </a:pPr>
            <a:r>
              <a:rPr lang="en-US" dirty="0">
                <a:cs typeface="Arial" charset="0"/>
              </a:rPr>
              <a:t>              + </a:t>
            </a:r>
            <a:r>
              <a:rPr lang="vi-VN" dirty="0">
                <a:cs typeface="Arial" charset="0"/>
              </a:rPr>
              <a:t>Lục địa Trung Quốc: 563</a:t>
            </a:r>
          </a:p>
          <a:p>
            <a:pPr>
              <a:defRPr/>
            </a:pPr>
            <a:r>
              <a:rPr lang="en-US" dirty="0">
                <a:cs typeface="Arial" charset="0"/>
              </a:rPr>
              <a:t>              + </a:t>
            </a:r>
            <a:r>
              <a:rPr lang="vi-VN" dirty="0">
                <a:cs typeface="Arial" charset="0"/>
              </a:rPr>
              <a:t>Philippine: 01</a:t>
            </a:r>
          </a:p>
          <a:p>
            <a:pPr>
              <a:defRPr/>
            </a:pPr>
            <a:r>
              <a:rPr lang="en-US" dirty="0">
                <a:cs typeface="Arial" charset="0"/>
              </a:rPr>
              <a:t>              + </a:t>
            </a:r>
            <a:r>
              <a:rPr lang="vi-VN" dirty="0">
                <a:cs typeface="Arial" charset="0"/>
              </a:rPr>
              <a:t>Hồng Kông (TQ): 01</a:t>
            </a:r>
          </a:p>
          <a:p>
            <a:pPr marL="342900" indent="-342900">
              <a:buFontTx/>
              <a:buChar char="-"/>
              <a:defRPr/>
            </a:pPr>
            <a:r>
              <a:rPr lang="vi-VN" dirty="0">
                <a:cs typeface="Arial" charset="0"/>
              </a:rPr>
              <a:t>Tổng số trường hợp mắc bên ngoài lục địa Trung Quốc: 2</a:t>
            </a:r>
            <a:r>
              <a:rPr lang="en-US" dirty="0">
                <a:cs typeface="Arial" charset="0"/>
              </a:rPr>
              <a:t>60</a:t>
            </a:r>
            <a:r>
              <a:rPr lang="vi-VN" dirty="0">
                <a:cs typeface="Arial" charset="0"/>
              </a:rPr>
              <a:t>.</a:t>
            </a:r>
            <a:endParaRPr lang="en-US" dirty="0">
              <a:cs typeface="Arial" charset="0"/>
            </a:endParaRPr>
          </a:p>
          <a:p>
            <a:pPr>
              <a:defRPr/>
            </a:pPr>
            <a:r>
              <a:rPr lang="vi-VN" dirty="0">
                <a:cs typeface="Arial" charset="0"/>
              </a:rPr>
              <a:t/>
            </a:r>
            <a:br>
              <a:rPr lang="vi-VN" dirty="0">
                <a:cs typeface="Arial" charset="0"/>
              </a:rPr>
            </a:br>
            <a:endParaRPr lang="vi-VN" dirty="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a:extLst>
              <a:ext uri="{FF2B5EF4-FFF2-40B4-BE49-F238E27FC236}">
                <a16:creationId xmlns:a16="http://schemas.microsoft.com/office/drawing/2014/main" id="{0AC3AFE1-E7D5-456C-9033-F08A05EC5E9E}"/>
              </a:ext>
            </a:extLst>
          </p:cNvPr>
          <p:cNvSpPr>
            <a:spLocks noGrp="1" noChangeArrowheads="1"/>
          </p:cNvSpPr>
          <p:nvPr>
            <p:ph type="title"/>
          </p:nvPr>
        </p:nvSpPr>
        <p:spPr>
          <a:xfrm>
            <a:off x="228600" y="304800"/>
            <a:ext cx="7467600" cy="519113"/>
          </a:xfrm>
        </p:spPr>
        <p:txBody>
          <a:bodyPr/>
          <a:lstStyle/>
          <a:p>
            <a:pPr eaLnBrk="1" hangingPunct="1"/>
            <a:r>
              <a:rPr lang="en-US" altLang="en-US" sz="2800" b="1">
                <a:latin typeface=".VnTimeH" pitchFamily="34" charset="0"/>
              </a:rPr>
              <a:t>  </a:t>
            </a:r>
            <a:endParaRPr lang="en-US" altLang="en-US" sz="2800" b="1">
              <a:latin typeface="Times New Roman" panose="02020603050405020304" pitchFamily="18" charset="0"/>
              <a:cs typeface="Times New Roman" panose="02020603050405020304" pitchFamily="18" charset="0"/>
            </a:endParaRPr>
          </a:p>
        </p:txBody>
      </p:sp>
      <p:sp>
        <p:nvSpPr>
          <p:cNvPr id="15363" name="Rectangle 1027">
            <a:extLst>
              <a:ext uri="{FF2B5EF4-FFF2-40B4-BE49-F238E27FC236}">
                <a16:creationId xmlns:a16="http://schemas.microsoft.com/office/drawing/2014/main" id="{74978D48-8392-4DD6-AD20-72FD9F91E8FC}"/>
              </a:ext>
            </a:extLst>
          </p:cNvPr>
          <p:cNvSpPr>
            <a:spLocks noChangeArrowheads="1"/>
          </p:cNvSpPr>
          <p:nvPr/>
        </p:nvSpPr>
        <p:spPr bwMode="auto">
          <a:xfrm>
            <a:off x="228600" y="990600"/>
            <a:ext cx="746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25000"/>
              </a:spcBef>
              <a:spcAft>
                <a:spcPct val="25000"/>
              </a:spcAft>
              <a:buClr>
                <a:schemeClr val="bg2"/>
              </a:buClr>
              <a:buSzPct val="65000"/>
              <a:buFont typeface="Wingdings" panose="05000000000000000000" pitchFamily="2" charset="2"/>
              <a:buChar char="­"/>
            </a:pPr>
            <a:endParaRPr lang="en-US" altLang="en-US" sz="2000">
              <a:cs typeface="Times New Roman" panose="02020603050405020304" pitchFamily="18" charset="0"/>
            </a:endParaRPr>
          </a:p>
        </p:txBody>
      </p:sp>
      <p:sp>
        <p:nvSpPr>
          <p:cNvPr id="15364" name="Text Box 4">
            <a:extLst>
              <a:ext uri="{FF2B5EF4-FFF2-40B4-BE49-F238E27FC236}">
                <a16:creationId xmlns:a16="http://schemas.microsoft.com/office/drawing/2014/main" id="{3B030DE1-5A2C-447C-AB3E-09774D17CFFF}"/>
              </a:ext>
            </a:extLst>
          </p:cNvPr>
          <p:cNvSpPr txBox="1">
            <a:spLocks noChangeArrowheads="1"/>
          </p:cNvSpPr>
          <p:nvPr/>
        </p:nvSpPr>
        <p:spPr bwMode="auto">
          <a:xfrm>
            <a:off x="733425" y="2286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b="1">
                <a:solidFill>
                  <a:srgbClr val="FF0000"/>
                </a:solidFill>
                <a:cs typeface="Times New Roman" panose="02020603050405020304" pitchFamily="18" charset="0"/>
              </a:rPr>
              <a:t>TÌNH HÌNH DỊCH BỆNH nCoV</a:t>
            </a:r>
          </a:p>
          <a:p>
            <a:pPr algn="ctr" eaLnBrk="1" hangingPunct="1"/>
            <a:r>
              <a:rPr lang="en-US" altLang="en-US" sz="2000" b="1">
                <a:solidFill>
                  <a:srgbClr val="FF0000"/>
                </a:solidFill>
                <a:cs typeface="Times New Roman" panose="02020603050405020304" pitchFamily="18" charset="0"/>
              </a:rPr>
              <a:t>(tính đến 20 giờ ngày 06/02/2020)</a:t>
            </a:r>
          </a:p>
        </p:txBody>
      </p:sp>
      <p:sp>
        <p:nvSpPr>
          <p:cNvPr id="15365" name="Rectangle 3">
            <a:extLst>
              <a:ext uri="{FF2B5EF4-FFF2-40B4-BE49-F238E27FC236}">
                <a16:creationId xmlns:a16="http://schemas.microsoft.com/office/drawing/2014/main" id="{93A185A8-35DD-4CF2-BB22-76D93BC09E62}"/>
              </a:ext>
            </a:extLst>
          </p:cNvPr>
          <p:cNvSpPr>
            <a:spLocks noChangeArrowheads="1"/>
          </p:cNvSpPr>
          <p:nvPr/>
        </p:nvSpPr>
        <p:spPr bwMode="auto">
          <a:xfrm>
            <a:off x="457200" y="1087438"/>
            <a:ext cx="8001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dirty="0">
                <a:solidFill>
                  <a:srgbClr val="002060"/>
                </a:solidFill>
                <a:cs typeface="Arial" charset="0"/>
              </a:rPr>
              <a:t>            </a:t>
            </a:r>
            <a:r>
              <a:rPr lang="vi-VN" dirty="0">
                <a:solidFill>
                  <a:srgbClr val="002060"/>
                </a:solidFill>
                <a:cs typeface="Arial" charset="0"/>
              </a:rPr>
              <a:t>27 quốc gia, vùng lãnh thổ (bên ngoài lục địa Trung Quốc) ghi nhận trường hợp mắc như sau:</a:t>
            </a:r>
            <a:endParaRPr lang="en-US" dirty="0">
              <a:solidFill>
                <a:srgbClr val="002060"/>
              </a:solidFill>
              <a:cs typeface="Arial" charset="0"/>
            </a:endParaRPr>
          </a:p>
          <a:p>
            <a:pPr>
              <a:defRPr/>
            </a:pPr>
            <a:r>
              <a:rPr lang="en-US" dirty="0">
                <a:cs typeface="Arial" charset="0"/>
              </a:rPr>
              <a:t>- </a:t>
            </a:r>
            <a:r>
              <a:rPr lang="vi-VN" dirty="0">
                <a:cs typeface="Arial" charset="0"/>
              </a:rPr>
              <a:t>Nhật Bản: 45 trường hợp</a:t>
            </a:r>
          </a:p>
          <a:p>
            <a:pPr>
              <a:defRPr/>
            </a:pPr>
            <a:r>
              <a:rPr lang="en-US" dirty="0">
                <a:cs typeface="Arial" charset="0"/>
              </a:rPr>
              <a:t>- </a:t>
            </a:r>
            <a:r>
              <a:rPr lang="vi-VN" dirty="0">
                <a:cs typeface="Arial" charset="0"/>
              </a:rPr>
              <a:t>Singapore: 28 trường hợp</a:t>
            </a:r>
          </a:p>
          <a:p>
            <a:pPr>
              <a:defRPr/>
            </a:pPr>
            <a:r>
              <a:rPr lang="en-US" dirty="0">
                <a:cs typeface="Arial" charset="0"/>
              </a:rPr>
              <a:t>- </a:t>
            </a:r>
            <a:r>
              <a:rPr lang="vi-VN" dirty="0">
                <a:cs typeface="Arial" charset="0"/>
              </a:rPr>
              <a:t>Thái Lan: 25 trường hợp</a:t>
            </a:r>
          </a:p>
          <a:p>
            <a:pPr>
              <a:defRPr/>
            </a:pPr>
            <a:r>
              <a:rPr lang="en-US" dirty="0">
                <a:cs typeface="Arial" charset="0"/>
              </a:rPr>
              <a:t>- </a:t>
            </a:r>
            <a:r>
              <a:rPr lang="vi-VN" dirty="0">
                <a:cs typeface="Arial" charset="0"/>
              </a:rPr>
              <a:t>Hồng Kông (TQ): 21 trường hợp</a:t>
            </a:r>
          </a:p>
          <a:p>
            <a:pPr>
              <a:defRPr/>
            </a:pPr>
            <a:r>
              <a:rPr lang="en-US" dirty="0">
                <a:cs typeface="Arial" charset="0"/>
              </a:rPr>
              <a:t>- </a:t>
            </a:r>
            <a:r>
              <a:rPr lang="vi-VN" dirty="0">
                <a:cs typeface="Arial" charset="0"/>
              </a:rPr>
              <a:t>Hàn Quốc: 23 trường hợp</a:t>
            </a:r>
          </a:p>
          <a:p>
            <a:pPr>
              <a:defRPr/>
            </a:pPr>
            <a:r>
              <a:rPr lang="en-US" dirty="0">
                <a:cs typeface="Arial" charset="0"/>
              </a:rPr>
              <a:t>- </a:t>
            </a:r>
            <a:r>
              <a:rPr lang="vi-VN" dirty="0">
                <a:cs typeface="Arial" charset="0"/>
              </a:rPr>
              <a:t>Úc: 14 trường hợp</a:t>
            </a:r>
          </a:p>
          <a:p>
            <a:pPr>
              <a:defRPr/>
            </a:pPr>
            <a:r>
              <a:rPr lang="en-US" dirty="0">
                <a:cs typeface="Arial" charset="0"/>
              </a:rPr>
              <a:t>- </a:t>
            </a:r>
            <a:r>
              <a:rPr lang="vi-VN" dirty="0">
                <a:cs typeface="Arial" charset="0"/>
              </a:rPr>
              <a:t>Đức: 12 trường hợp</a:t>
            </a:r>
          </a:p>
          <a:p>
            <a:pPr>
              <a:defRPr/>
            </a:pPr>
            <a:r>
              <a:rPr lang="en-US" dirty="0">
                <a:cs typeface="Arial" charset="0"/>
              </a:rPr>
              <a:t>- </a:t>
            </a:r>
            <a:r>
              <a:rPr lang="vi-VN" dirty="0">
                <a:cs typeface="Arial" charset="0"/>
              </a:rPr>
              <a:t>Malaysia: 12 trường hợp</a:t>
            </a:r>
          </a:p>
          <a:p>
            <a:pPr>
              <a:defRPr/>
            </a:pPr>
            <a:r>
              <a:rPr lang="en-US" dirty="0">
                <a:cs typeface="Arial" charset="0"/>
              </a:rPr>
              <a:t>- </a:t>
            </a:r>
            <a:r>
              <a:rPr lang="vi-VN" dirty="0">
                <a:cs typeface="Arial" charset="0"/>
              </a:rPr>
              <a:t>Mỹ: 12 trường hợp</a:t>
            </a:r>
          </a:p>
          <a:p>
            <a:pPr>
              <a:defRPr/>
            </a:pPr>
            <a:r>
              <a:rPr lang="en-US" dirty="0">
                <a:cs typeface="Arial" charset="0"/>
              </a:rPr>
              <a:t>- </a:t>
            </a:r>
            <a:r>
              <a:rPr lang="vi-VN" dirty="0">
                <a:cs typeface="Arial" charset="0"/>
              </a:rPr>
              <a:t>Đài Loan (TQ): 11 trường hợp</a:t>
            </a:r>
            <a:endParaRPr lang="en-US" dirty="0">
              <a:cs typeface="Arial" charset="0"/>
            </a:endParaRPr>
          </a:p>
          <a:p>
            <a:pPr>
              <a:defRPr/>
            </a:pPr>
            <a:r>
              <a:rPr lang="en-US" dirty="0">
                <a:cs typeface="Arial" charset="0"/>
              </a:rPr>
              <a:t>- </a:t>
            </a:r>
            <a:r>
              <a:rPr lang="vi-VN" dirty="0">
                <a:cs typeface="Arial" charset="0"/>
              </a:rPr>
              <a:t>Ma Cao (TQ): 10 trường hợp</a:t>
            </a:r>
            <a:endParaRPr lang="en-US" dirty="0">
              <a:cs typeface="Arial" charset="0"/>
            </a:endParaRPr>
          </a:p>
          <a:p>
            <a:pPr>
              <a:defRPr/>
            </a:pPr>
            <a:r>
              <a:rPr lang="en-US" dirty="0">
                <a:cs typeface="Arial" charset="0"/>
              </a:rPr>
              <a:t>- </a:t>
            </a:r>
            <a:r>
              <a:rPr lang="vi-VN" dirty="0">
                <a:cs typeface="Arial" charset="0"/>
              </a:rPr>
              <a:t>Pháp: 6 trường hợp</a:t>
            </a:r>
          </a:p>
          <a:p>
            <a:pPr>
              <a:defRPr/>
            </a:pPr>
            <a:r>
              <a:rPr lang="en-US" dirty="0">
                <a:cs typeface="Arial" charset="0"/>
              </a:rPr>
              <a:t>- </a:t>
            </a:r>
            <a:r>
              <a:rPr lang="vi-VN" dirty="0">
                <a:cs typeface="Arial" charset="0"/>
              </a:rPr>
              <a:t>Các Tiểu vương</a:t>
            </a:r>
            <a:r>
              <a:rPr lang="en-US" dirty="0">
                <a:cs typeface="Arial" charset="0"/>
              </a:rPr>
              <a:t> </a:t>
            </a:r>
            <a:r>
              <a:rPr lang="vi-VN" dirty="0">
                <a:cs typeface="Arial" charset="0"/>
              </a:rPr>
              <a:t>quốc Ả-rập thống nhất:</a:t>
            </a:r>
            <a:r>
              <a:rPr lang="en-US" dirty="0">
                <a:cs typeface="Arial" charset="0"/>
              </a:rPr>
              <a:t> 5 </a:t>
            </a:r>
            <a:r>
              <a:rPr lang="en-US" dirty="0" err="1">
                <a:cs typeface="Arial" charset="0"/>
              </a:rPr>
              <a:t>trường</a:t>
            </a:r>
            <a:r>
              <a:rPr lang="en-US" dirty="0">
                <a:cs typeface="Arial" charset="0"/>
              </a:rPr>
              <a:t> </a:t>
            </a:r>
            <a:r>
              <a:rPr lang="en-US" dirty="0" err="1">
                <a:cs typeface="Arial" charset="0"/>
              </a:rPr>
              <a:t>hợp</a:t>
            </a:r>
            <a:r>
              <a:rPr lang="vi-VN" dirty="0">
                <a:cs typeface="Arial" charset="0"/>
              </a:rPr>
              <a:t> </a:t>
            </a:r>
            <a:endParaRPr lang="en-US" dirty="0">
              <a:cs typeface="Arial" charset="0"/>
            </a:endParaRPr>
          </a:p>
          <a:p>
            <a:pPr marL="342900" indent="-342900">
              <a:buFontTx/>
              <a:buChar char="-"/>
              <a:defRPr/>
            </a:pPr>
            <a:endParaRPr lang="vi-VN" dirty="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23B13D2B-ED7A-488E-BB06-E84FFBA2DEC1}"/>
              </a:ext>
            </a:extLst>
          </p:cNvPr>
          <p:cNvSpPr>
            <a:spLocks noGrp="1" noChangeArrowheads="1"/>
          </p:cNvSpPr>
          <p:nvPr>
            <p:ph type="title"/>
          </p:nvPr>
        </p:nvSpPr>
        <p:spPr>
          <a:xfrm>
            <a:off x="228600" y="304800"/>
            <a:ext cx="7467600" cy="519113"/>
          </a:xfrm>
        </p:spPr>
        <p:txBody>
          <a:bodyPr/>
          <a:lstStyle/>
          <a:p>
            <a:pPr eaLnBrk="1" hangingPunct="1"/>
            <a:r>
              <a:rPr lang="en-US" altLang="en-US" sz="2800" b="1">
                <a:latin typeface=".VnTimeH" pitchFamily="34" charset="0"/>
              </a:rPr>
              <a:t>  </a:t>
            </a:r>
            <a:endParaRPr lang="en-US" altLang="en-US" sz="2800" b="1">
              <a:latin typeface="Times New Roman" panose="02020603050405020304" pitchFamily="18" charset="0"/>
              <a:cs typeface="Times New Roman" panose="02020603050405020304" pitchFamily="18" charset="0"/>
            </a:endParaRPr>
          </a:p>
        </p:txBody>
      </p:sp>
      <p:sp>
        <p:nvSpPr>
          <p:cNvPr id="16387" name="Rectangle 1027">
            <a:extLst>
              <a:ext uri="{FF2B5EF4-FFF2-40B4-BE49-F238E27FC236}">
                <a16:creationId xmlns:a16="http://schemas.microsoft.com/office/drawing/2014/main" id="{405CD699-D5CB-481D-B7DF-5B4A636E988A}"/>
              </a:ext>
            </a:extLst>
          </p:cNvPr>
          <p:cNvSpPr>
            <a:spLocks noChangeArrowheads="1"/>
          </p:cNvSpPr>
          <p:nvPr/>
        </p:nvSpPr>
        <p:spPr bwMode="auto">
          <a:xfrm>
            <a:off x="228600" y="990600"/>
            <a:ext cx="746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25000"/>
              </a:spcBef>
              <a:spcAft>
                <a:spcPct val="25000"/>
              </a:spcAft>
              <a:buClr>
                <a:schemeClr val="bg2"/>
              </a:buClr>
              <a:buSzPct val="65000"/>
              <a:buFont typeface="Wingdings" panose="05000000000000000000" pitchFamily="2" charset="2"/>
              <a:buChar char="­"/>
            </a:pPr>
            <a:endParaRPr lang="en-US" altLang="en-US" sz="2000">
              <a:cs typeface="Times New Roman" panose="02020603050405020304" pitchFamily="18" charset="0"/>
            </a:endParaRPr>
          </a:p>
        </p:txBody>
      </p:sp>
      <p:sp>
        <p:nvSpPr>
          <p:cNvPr id="16388" name="Text Box 4">
            <a:extLst>
              <a:ext uri="{FF2B5EF4-FFF2-40B4-BE49-F238E27FC236}">
                <a16:creationId xmlns:a16="http://schemas.microsoft.com/office/drawing/2014/main" id="{277ECF13-08F0-41AB-8A66-9A2E0EA611F9}"/>
              </a:ext>
            </a:extLst>
          </p:cNvPr>
          <p:cNvSpPr txBox="1">
            <a:spLocks noChangeArrowheads="1"/>
          </p:cNvSpPr>
          <p:nvPr/>
        </p:nvSpPr>
        <p:spPr bwMode="auto">
          <a:xfrm>
            <a:off x="733425" y="2286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b="1">
                <a:solidFill>
                  <a:srgbClr val="FF0000"/>
                </a:solidFill>
                <a:cs typeface="Times New Roman" panose="02020603050405020304" pitchFamily="18" charset="0"/>
              </a:rPr>
              <a:t>TÌNH HÌNH DỊCH BỆNH nCoV</a:t>
            </a:r>
          </a:p>
          <a:p>
            <a:pPr algn="ctr" eaLnBrk="1" hangingPunct="1"/>
            <a:r>
              <a:rPr lang="en-US" altLang="en-US" sz="2000" b="1">
                <a:solidFill>
                  <a:srgbClr val="FF0000"/>
                </a:solidFill>
                <a:cs typeface="Times New Roman" panose="02020603050405020304" pitchFamily="18" charset="0"/>
              </a:rPr>
              <a:t>(tính đến 20 giờ ngày 06/02/2020)</a:t>
            </a:r>
          </a:p>
        </p:txBody>
      </p:sp>
      <p:sp>
        <p:nvSpPr>
          <p:cNvPr id="16389" name="Rectangle 1">
            <a:extLst>
              <a:ext uri="{FF2B5EF4-FFF2-40B4-BE49-F238E27FC236}">
                <a16:creationId xmlns:a16="http://schemas.microsoft.com/office/drawing/2014/main" id="{9D392B07-1C08-43DB-AF18-2D6EBAFBC605}"/>
              </a:ext>
            </a:extLst>
          </p:cNvPr>
          <p:cNvSpPr>
            <a:spLocks noChangeArrowheads="1"/>
          </p:cNvSpPr>
          <p:nvPr/>
        </p:nvSpPr>
        <p:spPr bwMode="auto">
          <a:xfrm>
            <a:off x="714375" y="995363"/>
            <a:ext cx="73628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dirty="0">
                <a:cs typeface="Arial" charset="0"/>
              </a:rPr>
              <a:t>- </a:t>
            </a:r>
            <a:r>
              <a:rPr lang="vi-VN" dirty="0">
                <a:cs typeface="Arial" charset="0"/>
              </a:rPr>
              <a:t>Canada: 5 trường hợp</a:t>
            </a:r>
          </a:p>
          <a:p>
            <a:pPr>
              <a:defRPr/>
            </a:pPr>
            <a:r>
              <a:rPr lang="en-US" dirty="0">
                <a:cs typeface="Arial" charset="0"/>
              </a:rPr>
              <a:t>- </a:t>
            </a:r>
            <a:r>
              <a:rPr lang="vi-VN" dirty="0">
                <a:cs typeface="Arial" charset="0"/>
              </a:rPr>
              <a:t>Ấn Độ: 3 trường hợp</a:t>
            </a:r>
          </a:p>
          <a:p>
            <a:pPr>
              <a:defRPr/>
            </a:pPr>
            <a:r>
              <a:rPr lang="en-US" dirty="0">
                <a:cs typeface="Arial" charset="0"/>
              </a:rPr>
              <a:t>- </a:t>
            </a:r>
            <a:r>
              <a:rPr lang="vi-VN" dirty="0">
                <a:cs typeface="Arial" charset="0"/>
              </a:rPr>
              <a:t>Philippine: 3 trường hợp</a:t>
            </a:r>
          </a:p>
          <a:p>
            <a:pPr>
              <a:defRPr/>
            </a:pPr>
            <a:r>
              <a:rPr lang="en-US" dirty="0">
                <a:cs typeface="Arial" charset="0"/>
              </a:rPr>
              <a:t>- </a:t>
            </a:r>
            <a:r>
              <a:rPr lang="vi-VN" dirty="0">
                <a:cs typeface="Arial" charset="0"/>
              </a:rPr>
              <a:t>Ý: 2 trường hợp</a:t>
            </a:r>
          </a:p>
          <a:p>
            <a:pPr>
              <a:defRPr/>
            </a:pPr>
            <a:r>
              <a:rPr lang="en-US" dirty="0">
                <a:cs typeface="Arial" charset="0"/>
              </a:rPr>
              <a:t>- </a:t>
            </a:r>
            <a:r>
              <a:rPr lang="vi-VN" dirty="0">
                <a:cs typeface="Arial" charset="0"/>
              </a:rPr>
              <a:t>Anh: 2 trường hợp</a:t>
            </a:r>
          </a:p>
          <a:p>
            <a:pPr>
              <a:defRPr/>
            </a:pPr>
            <a:r>
              <a:rPr lang="en-US" dirty="0">
                <a:cs typeface="Arial" charset="0"/>
              </a:rPr>
              <a:t>- </a:t>
            </a:r>
            <a:r>
              <a:rPr lang="vi-VN" dirty="0">
                <a:cs typeface="Arial" charset="0"/>
              </a:rPr>
              <a:t>Nga: 2 trường hợp</a:t>
            </a:r>
          </a:p>
          <a:p>
            <a:pPr>
              <a:defRPr/>
            </a:pPr>
            <a:r>
              <a:rPr lang="en-US" dirty="0">
                <a:cs typeface="Arial" charset="0"/>
              </a:rPr>
              <a:t>- </a:t>
            </a:r>
            <a:r>
              <a:rPr lang="vi-VN" dirty="0">
                <a:cs typeface="Arial" charset="0"/>
              </a:rPr>
              <a:t>Campuchia: 1 trường hợp</a:t>
            </a:r>
          </a:p>
          <a:p>
            <a:pPr>
              <a:defRPr/>
            </a:pPr>
            <a:r>
              <a:rPr lang="en-US" dirty="0">
                <a:cs typeface="Arial" charset="0"/>
              </a:rPr>
              <a:t>- </a:t>
            </a:r>
            <a:r>
              <a:rPr lang="vi-VN" dirty="0">
                <a:cs typeface="Arial" charset="0"/>
              </a:rPr>
              <a:t>Phần Lan: 1 trường hợp</a:t>
            </a:r>
          </a:p>
          <a:p>
            <a:pPr>
              <a:defRPr/>
            </a:pPr>
            <a:r>
              <a:rPr lang="en-US" dirty="0">
                <a:cs typeface="Arial" charset="0"/>
              </a:rPr>
              <a:t>- </a:t>
            </a:r>
            <a:r>
              <a:rPr lang="vi-VN" dirty="0">
                <a:cs typeface="Arial" charset="0"/>
              </a:rPr>
              <a:t>Nepal: 1 trường hợp</a:t>
            </a:r>
          </a:p>
          <a:p>
            <a:pPr>
              <a:defRPr/>
            </a:pPr>
            <a:r>
              <a:rPr lang="en-US" dirty="0">
                <a:cs typeface="Arial" charset="0"/>
              </a:rPr>
              <a:t>- </a:t>
            </a:r>
            <a:r>
              <a:rPr lang="vi-VN" dirty="0">
                <a:cs typeface="Arial" charset="0"/>
              </a:rPr>
              <a:t>Sri Lanka: 1 trường hợp</a:t>
            </a:r>
          </a:p>
          <a:p>
            <a:pPr>
              <a:defRPr/>
            </a:pPr>
            <a:r>
              <a:rPr lang="en-US" dirty="0">
                <a:cs typeface="Arial" charset="0"/>
              </a:rPr>
              <a:t>- </a:t>
            </a:r>
            <a:r>
              <a:rPr lang="vi-VN" dirty="0">
                <a:cs typeface="Arial" charset="0"/>
              </a:rPr>
              <a:t>Thuỵ Điển: 1 trường hợp</a:t>
            </a:r>
          </a:p>
          <a:p>
            <a:pPr>
              <a:defRPr/>
            </a:pPr>
            <a:r>
              <a:rPr lang="en-US" dirty="0">
                <a:cs typeface="Arial" charset="0"/>
              </a:rPr>
              <a:t>- </a:t>
            </a:r>
            <a:r>
              <a:rPr lang="vi-VN" dirty="0">
                <a:cs typeface="Arial" charset="0"/>
              </a:rPr>
              <a:t>Tây Ban Nha: 1 trường hợp</a:t>
            </a:r>
          </a:p>
          <a:p>
            <a:pPr>
              <a:defRPr/>
            </a:pPr>
            <a:r>
              <a:rPr lang="en-US" dirty="0">
                <a:cs typeface="Arial" charset="0"/>
              </a:rPr>
              <a:t>- </a:t>
            </a:r>
            <a:r>
              <a:rPr lang="vi-VN" dirty="0">
                <a:cs typeface="Arial" charset="0"/>
              </a:rPr>
              <a:t>Bỉ: 1 trường hợp</a:t>
            </a:r>
            <a:r>
              <a:rPr lang="en-US" dirty="0">
                <a:cs typeface="Arial" charset="0"/>
              </a:rPr>
              <a:t>.</a:t>
            </a:r>
          </a:p>
          <a:p>
            <a:pPr>
              <a:defRPr/>
            </a:pP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Việt</a:t>
            </a:r>
            <a:r>
              <a:rPr lang="en-US" b="1" i="1" dirty="0">
                <a:solidFill>
                  <a:schemeClr val="accent1">
                    <a:lumMod val="50000"/>
                  </a:schemeClr>
                </a:solidFill>
                <a:cs typeface="Arial" charset="0"/>
              </a:rPr>
              <a:t> Nam : 12 </a:t>
            </a:r>
            <a:r>
              <a:rPr lang="en-US" b="1" i="1" dirty="0" err="1">
                <a:solidFill>
                  <a:schemeClr val="accent1">
                    <a:lumMod val="50000"/>
                  </a:schemeClr>
                </a:solidFill>
                <a:cs typeface="Arial" charset="0"/>
              </a:rPr>
              <a:t>trường</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hợp</a:t>
            </a:r>
            <a:r>
              <a:rPr lang="en-US" b="1" i="1" dirty="0">
                <a:solidFill>
                  <a:schemeClr val="accent1">
                    <a:lumMod val="50000"/>
                  </a:schemeClr>
                </a:solidFill>
                <a:cs typeface="Arial" charset="0"/>
              </a:rPr>
              <a:t> ( </a:t>
            </a:r>
            <a:r>
              <a:rPr lang="en-US" b="1" i="1" dirty="0" err="1">
                <a:solidFill>
                  <a:schemeClr val="accent1">
                    <a:lumMod val="50000"/>
                  </a:schemeClr>
                </a:solidFill>
                <a:cs typeface="Arial" charset="0"/>
              </a:rPr>
              <a:t>Điều</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trị</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khỏi</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bệnh</a:t>
            </a:r>
            <a:r>
              <a:rPr lang="en-US" b="1" i="1" dirty="0">
                <a:solidFill>
                  <a:schemeClr val="accent1">
                    <a:lumMod val="50000"/>
                  </a:schemeClr>
                </a:solidFill>
                <a:cs typeface="Arial" charset="0"/>
              </a:rPr>
              <a:t> : 3 </a:t>
            </a:r>
            <a:r>
              <a:rPr lang="en-US" b="1" i="1" dirty="0" err="1">
                <a:solidFill>
                  <a:schemeClr val="accent1">
                    <a:lumMod val="50000"/>
                  </a:schemeClr>
                </a:solidFill>
                <a:cs typeface="Arial" charset="0"/>
              </a:rPr>
              <a:t>ca</a:t>
            </a:r>
            <a:r>
              <a:rPr lang="en-US" b="1" i="1" dirty="0">
                <a:solidFill>
                  <a:schemeClr val="accent1">
                    <a:lumMod val="50000"/>
                  </a:schemeClr>
                </a:solidFill>
                <a:cs typeface="Arial" charset="0"/>
              </a:rPr>
              <a:t> , 9 </a:t>
            </a:r>
            <a:r>
              <a:rPr lang="en-US" b="1" i="1" dirty="0" err="1">
                <a:solidFill>
                  <a:schemeClr val="accent1">
                    <a:lumMod val="50000"/>
                  </a:schemeClr>
                </a:solidFill>
                <a:cs typeface="Arial" charset="0"/>
              </a:rPr>
              <a:t>ca</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còn</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lại</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tiến</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triển</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tốt</a:t>
            </a:r>
            <a:r>
              <a:rPr lang="en-US" b="1" i="1" dirty="0">
                <a:solidFill>
                  <a:schemeClr val="accent1">
                    <a:lumMod val="50000"/>
                  </a:schemeClr>
                </a:solidFill>
                <a:cs typeface="Arial" charset="0"/>
              </a:rPr>
              <a:t> , </a:t>
            </a:r>
            <a:r>
              <a:rPr lang="en-US" b="1" i="1" dirty="0" err="1">
                <a:solidFill>
                  <a:schemeClr val="accent1">
                    <a:lumMod val="50000"/>
                  </a:schemeClr>
                </a:solidFill>
                <a:cs typeface="Arial" charset="0"/>
              </a:rPr>
              <a:t>không</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có</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ca</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tử</a:t>
            </a:r>
            <a:r>
              <a:rPr lang="en-US" b="1" i="1" dirty="0">
                <a:solidFill>
                  <a:schemeClr val="accent1">
                    <a:lumMod val="50000"/>
                  </a:schemeClr>
                </a:solidFill>
                <a:cs typeface="Arial" charset="0"/>
              </a:rPr>
              <a:t> </a:t>
            </a:r>
            <a:r>
              <a:rPr lang="en-US" b="1" i="1" dirty="0" err="1">
                <a:solidFill>
                  <a:schemeClr val="accent1">
                    <a:lumMod val="50000"/>
                  </a:schemeClr>
                </a:solidFill>
                <a:cs typeface="Arial" charset="0"/>
              </a:rPr>
              <a:t>vong</a:t>
            </a:r>
            <a:r>
              <a:rPr lang="en-US" b="1" i="1" dirty="0">
                <a:solidFill>
                  <a:schemeClr val="accent1">
                    <a:lumMod val="50000"/>
                  </a:schemeClr>
                </a:solidFill>
                <a:cs typeface="Arial" charset="0"/>
              </a:rPr>
              <a:t>) .</a:t>
            </a:r>
            <a:r>
              <a:rPr lang="vi-VN" dirty="0">
                <a:cs typeface="Arial" charset="0"/>
              </a:rPr>
              <a:t> </a:t>
            </a:r>
            <a:endParaRPr lang="en-US" dirty="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a:extLst>
              <a:ext uri="{FF2B5EF4-FFF2-40B4-BE49-F238E27FC236}">
                <a16:creationId xmlns:a16="http://schemas.microsoft.com/office/drawing/2014/main" id="{C8AD80C8-E534-49E1-861B-CC09ED15130F}"/>
              </a:ext>
            </a:extLst>
          </p:cNvPr>
          <p:cNvSpPr>
            <a:spLocks noGrp="1" noChangeArrowheads="1"/>
          </p:cNvSpPr>
          <p:nvPr>
            <p:ph type="title"/>
          </p:nvPr>
        </p:nvSpPr>
        <p:spPr>
          <a:xfrm>
            <a:off x="228600" y="304800"/>
            <a:ext cx="7467600" cy="519113"/>
          </a:xfrm>
        </p:spPr>
        <p:txBody>
          <a:bodyPr/>
          <a:lstStyle/>
          <a:p>
            <a:pPr eaLnBrk="1" hangingPunct="1"/>
            <a:r>
              <a:rPr lang="en-US" altLang="en-US" sz="2800" b="1">
                <a:latin typeface=".VnTimeH" pitchFamily="34" charset="0"/>
              </a:rPr>
              <a:t>  </a:t>
            </a:r>
            <a:endParaRPr lang="en-US" altLang="en-US" sz="2800" b="1">
              <a:latin typeface="Times New Roman" panose="02020603050405020304" pitchFamily="18" charset="0"/>
              <a:cs typeface="Times New Roman" panose="02020603050405020304" pitchFamily="18" charset="0"/>
            </a:endParaRPr>
          </a:p>
        </p:txBody>
      </p:sp>
      <p:sp>
        <p:nvSpPr>
          <p:cNvPr id="17411" name="Rectangle 1027">
            <a:extLst>
              <a:ext uri="{FF2B5EF4-FFF2-40B4-BE49-F238E27FC236}">
                <a16:creationId xmlns:a16="http://schemas.microsoft.com/office/drawing/2014/main" id="{09592E7D-58AB-408E-8FEA-C390F5C71311}"/>
              </a:ext>
            </a:extLst>
          </p:cNvPr>
          <p:cNvSpPr>
            <a:spLocks noChangeArrowheads="1"/>
          </p:cNvSpPr>
          <p:nvPr/>
        </p:nvSpPr>
        <p:spPr bwMode="auto">
          <a:xfrm>
            <a:off x="228600" y="990600"/>
            <a:ext cx="746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25000"/>
              </a:spcBef>
              <a:spcAft>
                <a:spcPct val="25000"/>
              </a:spcAft>
              <a:buClr>
                <a:schemeClr val="bg2"/>
              </a:buClr>
              <a:buSzPct val="65000"/>
              <a:buFont typeface="Wingdings" panose="05000000000000000000" pitchFamily="2" charset="2"/>
              <a:buChar char="­"/>
            </a:pPr>
            <a:endParaRPr lang="en-US" altLang="en-US" sz="2000">
              <a:cs typeface="Times New Roman" panose="02020603050405020304" pitchFamily="18" charset="0"/>
            </a:endParaRPr>
          </a:p>
        </p:txBody>
      </p:sp>
      <p:sp>
        <p:nvSpPr>
          <p:cNvPr id="17412" name="Text Box 4">
            <a:extLst>
              <a:ext uri="{FF2B5EF4-FFF2-40B4-BE49-F238E27FC236}">
                <a16:creationId xmlns:a16="http://schemas.microsoft.com/office/drawing/2014/main" id="{674445B4-A24F-4CC8-AC19-86A1772C987D}"/>
              </a:ext>
            </a:extLst>
          </p:cNvPr>
          <p:cNvSpPr txBox="1">
            <a:spLocks noChangeArrowheads="1"/>
          </p:cNvSpPr>
          <p:nvPr/>
        </p:nvSpPr>
        <p:spPr bwMode="auto">
          <a:xfrm>
            <a:off x="733425" y="228600"/>
            <a:ext cx="693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b="1">
                <a:solidFill>
                  <a:srgbClr val="FF0000"/>
                </a:solidFill>
              </a:rPr>
              <a:t>Diễn tiến Ca Việt Kiều Mỹ nhiễm bệnh </a:t>
            </a:r>
            <a:endParaRPr lang="en-US" altLang="en-US" sz="2000" b="1">
              <a:solidFill>
                <a:srgbClr val="FF0000"/>
              </a:solidFill>
              <a:cs typeface="Times New Roman" panose="02020603050405020304" pitchFamily="18" charset="0"/>
            </a:endParaRPr>
          </a:p>
        </p:txBody>
      </p:sp>
      <p:pic>
        <p:nvPicPr>
          <p:cNvPr id="17413" name="Picture 2" descr="C:\Users\Dell\Downloads\20200202_134757.jpg">
            <a:extLst>
              <a:ext uri="{FF2B5EF4-FFF2-40B4-BE49-F238E27FC236}">
                <a16:creationId xmlns:a16="http://schemas.microsoft.com/office/drawing/2014/main" id="{A10F5A3B-2DC7-457E-8B16-D0C8613C6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6781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a:extLst>
              <a:ext uri="{FF2B5EF4-FFF2-40B4-BE49-F238E27FC236}">
                <a16:creationId xmlns:a16="http://schemas.microsoft.com/office/drawing/2014/main" id="{BB3DA543-3B44-4669-AA73-0F8A4E8010B7}"/>
              </a:ext>
            </a:extLst>
          </p:cNvPr>
          <p:cNvSpPr>
            <a:spLocks noGrp="1" noChangeArrowheads="1"/>
          </p:cNvSpPr>
          <p:nvPr>
            <p:ph type="title"/>
          </p:nvPr>
        </p:nvSpPr>
        <p:spPr>
          <a:xfrm>
            <a:off x="228600" y="304800"/>
            <a:ext cx="7467600" cy="519113"/>
          </a:xfrm>
        </p:spPr>
        <p:txBody>
          <a:bodyPr/>
          <a:lstStyle/>
          <a:p>
            <a:pPr eaLnBrk="1" hangingPunct="1"/>
            <a:r>
              <a:rPr lang="en-US" altLang="en-US" sz="2800" b="1">
                <a:latin typeface=".VnTimeH" pitchFamily="34" charset="0"/>
              </a:rPr>
              <a:t>  </a:t>
            </a:r>
            <a:endParaRPr lang="en-US" altLang="en-US" sz="2800" b="1">
              <a:latin typeface="Times New Roman" panose="02020603050405020304" pitchFamily="18" charset="0"/>
              <a:cs typeface="Times New Roman" panose="02020603050405020304" pitchFamily="18" charset="0"/>
            </a:endParaRPr>
          </a:p>
        </p:txBody>
      </p:sp>
      <p:sp>
        <p:nvSpPr>
          <p:cNvPr id="18435" name="Rectangle 1027">
            <a:extLst>
              <a:ext uri="{FF2B5EF4-FFF2-40B4-BE49-F238E27FC236}">
                <a16:creationId xmlns:a16="http://schemas.microsoft.com/office/drawing/2014/main" id="{F5D1FA93-F434-4E58-BED3-ACD4889CDA42}"/>
              </a:ext>
            </a:extLst>
          </p:cNvPr>
          <p:cNvSpPr>
            <a:spLocks noChangeArrowheads="1"/>
          </p:cNvSpPr>
          <p:nvPr/>
        </p:nvSpPr>
        <p:spPr bwMode="auto">
          <a:xfrm>
            <a:off x="228600" y="990600"/>
            <a:ext cx="746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25000"/>
              </a:spcBef>
              <a:spcAft>
                <a:spcPct val="25000"/>
              </a:spcAft>
              <a:buClr>
                <a:schemeClr val="bg2"/>
              </a:buClr>
              <a:buSzPct val="65000"/>
              <a:buFont typeface="Wingdings" panose="05000000000000000000" pitchFamily="2" charset="2"/>
              <a:buChar char="­"/>
            </a:pPr>
            <a:endParaRPr lang="en-US" altLang="en-US" sz="2000">
              <a:cs typeface="Times New Roman" panose="02020603050405020304" pitchFamily="18" charset="0"/>
            </a:endParaRPr>
          </a:p>
        </p:txBody>
      </p:sp>
      <p:sp>
        <p:nvSpPr>
          <p:cNvPr id="18436" name="Text Box 4">
            <a:extLst>
              <a:ext uri="{FF2B5EF4-FFF2-40B4-BE49-F238E27FC236}">
                <a16:creationId xmlns:a16="http://schemas.microsoft.com/office/drawing/2014/main" id="{5B47BBC8-7B41-4D4C-9C56-B636C9803B8F}"/>
              </a:ext>
            </a:extLst>
          </p:cNvPr>
          <p:cNvSpPr txBox="1">
            <a:spLocks noChangeArrowheads="1"/>
          </p:cNvSpPr>
          <p:nvPr/>
        </p:nvSpPr>
        <p:spPr bwMode="auto">
          <a:xfrm>
            <a:off x="733425" y="228600"/>
            <a:ext cx="693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b="1">
                <a:solidFill>
                  <a:srgbClr val="FF0000"/>
                </a:solidFill>
              </a:rPr>
              <a:t>BIỆN PHÁP PHÒNG BỆNH </a:t>
            </a:r>
            <a:endParaRPr lang="en-US" altLang="en-US" sz="2000" b="1">
              <a:solidFill>
                <a:srgbClr val="FF0000"/>
              </a:solidFill>
              <a:cs typeface="Times New Roman" panose="02020603050405020304" pitchFamily="18" charset="0"/>
            </a:endParaRPr>
          </a:p>
        </p:txBody>
      </p:sp>
      <p:sp>
        <p:nvSpPr>
          <p:cNvPr id="18437" name="Rectangle 1">
            <a:extLst>
              <a:ext uri="{FF2B5EF4-FFF2-40B4-BE49-F238E27FC236}">
                <a16:creationId xmlns:a16="http://schemas.microsoft.com/office/drawing/2014/main" id="{754ECB70-666A-42D6-9668-4D71E356AB36}"/>
              </a:ext>
            </a:extLst>
          </p:cNvPr>
          <p:cNvSpPr>
            <a:spLocks noChangeArrowheads="1"/>
          </p:cNvSpPr>
          <p:nvPr/>
        </p:nvSpPr>
        <p:spPr bwMode="auto">
          <a:xfrm>
            <a:off x="404813" y="628650"/>
            <a:ext cx="7291387"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a:solidFill>
                  <a:srgbClr val="002060"/>
                </a:solidFill>
              </a:rPr>
              <a:t>NÊN</a:t>
            </a:r>
            <a:r>
              <a:rPr lang="en-US" altLang="en-US" sz="2800">
                <a:solidFill>
                  <a:srgbClr val="002060"/>
                </a:solidFill>
              </a:rPr>
              <a:t> </a:t>
            </a:r>
            <a:endParaRPr lang="vi-VN" altLang="en-US" sz="2800">
              <a:solidFill>
                <a:srgbClr val="002060"/>
              </a:solidFill>
            </a:endParaRPr>
          </a:p>
          <a:p>
            <a:pPr eaLnBrk="1" hangingPunct="1"/>
            <a:r>
              <a:rPr lang="vi-VN" altLang="en-US" sz="2000"/>
              <a:t>- Giữ ấm cơ thể;</a:t>
            </a:r>
            <a:r>
              <a:rPr lang="en-US" altLang="en-US" sz="2000"/>
              <a:t> </a:t>
            </a:r>
            <a:r>
              <a:rPr lang="vi-VN" altLang="en-US" sz="2000"/>
              <a:t>Rửa tay thường xuyên bằng xà phòng và nước sạch hoặc các loại nước rửa tay chứa cồn;</a:t>
            </a:r>
          </a:p>
          <a:p>
            <a:pPr eaLnBrk="1" hangingPunct="1"/>
            <a:r>
              <a:rPr lang="vi-VN" altLang="en-US" sz="2000"/>
              <a:t>- Súc miệng bằng nước sát khuẩn;</a:t>
            </a:r>
            <a:r>
              <a:rPr lang="en-US" altLang="en-US" sz="2000"/>
              <a:t>tập thói quen thường xuyên rửa tay thường xuyên bằng xà phòng .</a:t>
            </a:r>
            <a:endParaRPr lang="vi-VN" altLang="en-US" sz="2000"/>
          </a:p>
          <a:p>
            <a:pPr eaLnBrk="1" hangingPunct="1"/>
            <a:r>
              <a:rPr lang="vi-VN" altLang="en-US" sz="2000"/>
              <a:t>- Ăn chín, uống sôi, ăn uống đủ dinh dưỡng, đặc biệt là giữ cho cổ họng ấm, không để cổ họng bị khô (uống nước nhiều lần, bất cứ khi nào thấy cổ họng bị khô; người lớn nên uống ấm, từ 50-80cc/lần; trẻ em từ 30-50cc/lần, tùy theo độ tuổi);</a:t>
            </a:r>
          </a:p>
          <a:p>
            <a:pPr eaLnBrk="1" hangingPunct="1"/>
            <a:r>
              <a:rPr lang="vi-VN" altLang="en-US" sz="2000"/>
              <a:t>- Bổ sung thêm vitamin C cho cơ thể để nâng cao sức đề kháng; tránh thực phẩm chiên hoặc cay;</a:t>
            </a:r>
            <a:r>
              <a:rPr lang="en-US" altLang="en-US" sz="2000"/>
              <a:t>  uống nhiều sữa để giảm độc cơ thể.</a:t>
            </a:r>
            <a:endParaRPr lang="vi-VN" altLang="en-US" sz="2000"/>
          </a:p>
          <a:p>
            <a:pPr eaLnBrk="1" hangingPunct="1"/>
            <a:r>
              <a:rPr lang="vi-VN" altLang="en-US" sz="2000"/>
              <a:t>- </a:t>
            </a:r>
            <a:r>
              <a:rPr lang="en-US" altLang="en-US" sz="2000"/>
              <a:t> </a:t>
            </a:r>
            <a:r>
              <a:rPr lang="vi-VN" altLang="en-US" sz="2000"/>
              <a:t>Luyện tập thể dục thể thao</a:t>
            </a:r>
            <a:r>
              <a:rPr lang="en-US" altLang="en-US" sz="2000"/>
              <a:t> , nghỉ ngơi</a:t>
            </a:r>
            <a:r>
              <a:rPr lang="vi-VN" altLang="en-US" sz="2000"/>
              <a:t> hợp lý;</a:t>
            </a:r>
            <a:r>
              <a:rPr lang="en-US" altLang="en-US" sz="2000"/>
              <a:t> </a:t>
            </a:r>
            <a:endParaRPr lang="vi-VN" altLang="en-US" sz="2000"/>
          </a:p>
          <a:p>
            <a:pPr eaLnBrk="1" hangingPunct="1"/>
            <a:r>
              <a:rPr lang="vi-VN" altLang="en-US" sz="2000"/>
              <a:t>-  </a:t>
            </a:r>
            <a:r>
              <a:rPr lang="en-US" altLang="en-US" sz="2000"/>
              <a:t>Hạn chế sử dụng máy lạnh , mở cửa phòng thông thoáng gió tự nhiên , tiếp xúc tốt với ánh sáng.</a:t>
            </a:r>
            <a:endParaRPr lang="vi-VN" altLang="en-US" sz="2000"/>
          </a:p>
          <a:p>
            <a:pPr eaLnBrk="1" hangingPunct="1"/>
            <a:r>
              <a:rPr lang="vi-VN" altLang="en-US" sz="2000"/>
              <a:t>- Đeo khẩu trang y tế khi </a:t>
            </a:r>
            <a:r>
              <a:rPr lang="en-US" altLang="en-US" sz="2000"/>
              <a:t>đến những nơi đông người ,</a:t>
            </a:r>
            <a:r>
              <a:rPr lang="vi-VN" altLang="en-US" sz="2000"/>
              <a:t> nhất là khi phải tiếp xúc với người bị sốt, ho</a:t>
            </a:r>
            <a:r>
              <a:rPr lang="en-US" altLang="en-US" sz="2000"/>
              <a:t> ( nên xa trên 2 m).</a:t>
            </a:r>
          </a:p>
          <a:p>
            <a:pPr eaLnBrk="1" hangingPunct="1"/>
            <a:r>
              <a:rPr lang="en-US" altLang="en-US" sz="2000"/>
              <a:t>- Thường xuyên lau nền nhà, tay nắm cửa, và các bề mặt trong phòng bằng các chất tẩy rửa thông thường hoặc xà phòng.</a:t>
            </a:r>
            <a:endParaRPr lang="vi-VN" altLang="en-US" sz="2000"/>
          </a:p>
          <a:p>
            <a:pPr eaLnBrk="1" hangingPunct="1"/>
            <a:r>
              <a:rPr lang="vi-VN" altLang="en-US" sz="2000"/>
              <a:t>- Khi có dấu hiệu sốt, ho, khó thở cần liên lạc ngay với các cơ sở y tế gần nhất để được tư vấn, khám và điều trị.</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a:extLst>
              <a:ext uri="{FF2B5EF4-FFF2-40B4-BE49-F238E27FC236}">
                <a16:creationId xmlns:a16="http://schemas.microsoft.com/office/drawing/2014/main" id="{F4362029-EEE9-4E4D-90E0-A3790757B1B7}"/>
              </a:ext>
            </a:extLst>
          </p:cNvPr>
          <p:cNvSpPr>
            <a:spLocks noGrp="1" noChangeArrowheads="1"/>
          </p:cNvSpPr>
          <p:nvPr>
            <p:ph type="title"/>
          </p:nvPr>
        </p:nvSpPr>
        <p:spPr>
          <a:xfrm>
            <a:off x="228600" y="304800"/>
            <a:ext cx="7467600" cy="519113"/>
          </a:xfrm>
        </p:spPr>
        <p:txBody>
          <a:bodyPr/>
          <a:lstStyle/>
          <a:p>
            <a:pPr eaLnBrk="1" hangingPunct="1"/>
            <a:r>
              <a:rPr lang="en-US" altLang="en-US" sz="2800" b="1">
                <a:latin typeface=".VnTimeH" pitchFamily="34" charset="0"/>
              </a:rPr>
              <a:t>  </a:t>
            </a:r>
            <a:endParaRPr lang="en-US" altLang="en-US" sz="2800" b="1">
              <a:latin typeface="Times New Roman" panose="02020603050405020304" pitchFamily="18" charset="0"/>
              <a:cs typeface="Times New Roman" panose="02020603050405020304" pitchFamily="18" charset="0"/>
            </a:endParaRPr>
          </a:p>
        </p:txBody>
      </p:sp>
      <p:sp>
        <p:nvSpPr>
          <p:cNvPr id="19459" name="Rectangle 1027">
            <a:extLst>
              <a:ext uri="{FF2B5EF4-FFF2-40B4-BE49-F238E27FC236}">
                <a16:creationId xmlns:a16="http://schemas.microsoft.com/office/drawing/2014/main" id="{7CDA0601-DD47-4063-B155-2496586850EC}"/>
              </a:ext>
            </a:extLst>
          </p:cNvPr>
          <p:cNvSpPr>
            <a:spLocks noChangeArrowheads="1"/>
          </p:cNvSpPr>
          <p:nvPr/>
        </p:nvSpPr>
        <p:spPr bwMode="auto">
          <a:xfrm>
            <a:off x="228600" y="990600"/>
            <a:ext cx="746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25000"/>
              </a:spcBef>
              <a:spcAft>
                <a:spcPct val="25000"/>
              </a:spcAft>
              <a:buClr>
                <a:schemeClr val="bg2"/>
              </a:buClr>
              <a:buSzPct val="65000"/>
              <a:buFont typeface="Wingdings" panose="05000000000000000000" pitchFamily="2" charset="2"/>
              <a:buChar char="­"/>
            </a:pPr>
            <a:endParaRPr lang="en-US" altLang="en-US" sz="2000">
              <a:cs typeface="Times New Roman" panose="02020603050405020304" pitchFamily="18" charset="0"/>
            </a:endParaRPr>
          </a:p>
        </p:txBody>
      </p:sp>
      <p:sp>
        <p:nvSpPr>
          <p:cNvPr id="19460" name="Text Box 4">
            <a:extLst>
              <a:ext uri="{FF2B5EF4-FFF2-40B4-BE49-F238E27FC236}">
                <a16:creationId xmlns:a16="http://schemas.microsoft.com/office/drawing/2014/main" id="{16B6B9F2-C19A-44A0-B601-5BF8C2E23EB5}"/>
              </a:ext>
            </a:extLst>
          </p:cNvPr>
          <p:cNvSpPr txBox="1">
            <a:spLocks noChangeArrowheads="1"/>
          </p:cNvSpPr>
          <p:nvPr/>
        </p:nvSpPr>
        <p:spPr bwMode="auto">
          <a:xfrm>
            <a:off x="779463" y="968375"/>
            <a:ext cx="693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b="1">
                <a:solidFill>
                  <a:srgbClr val="FF0000"/>
                </a:solidFill>
                <a:cs typeface="Times New Roman" panose="02020603050405020304" pitchFamily="18" charset="0"/>
              </a:rPr>
              <a:t>KHÔNG NÊN </a:t>
            </a:r>
          </a:p>
        </p:txBody>
      </p:sp>
      <p:sp>
        <p:nvSpPr>
          <p:cNvPr id="2" name="Rectangle 1">
            <a:extLst>
              <a:ext uri="{FF2B5EF4-FFF2-40B4-BE49-F238E27FC236}">
                <a16:creationId xmlns:a16="http://schemas.microsoft.com/office/drawing/2014/main" id="{605B7532-D219-4D14-9215-F0C626B8EAD8}"/>
              </a:ext>
            </a:extLst>
          </p:cNvPr>
          <p:cNvSpPr/>
          <p:nvPr/>
        </p:nvSpPr>
        <p:spPr>
          <a:xfrm>
            <a:off x="733425" y="2144713"/>
            <a:ext cx="6581775" cy="3540125"/>
          </a:xfrm>
          <a:prstGeom prst="rect">
            <a:avLst/>
          </a:prstGeom>
        </p:spPr>
        <p:txBody>
          <a:bodyPr>
            <a:spAutoFit/>
          </a:bodyPr>
          <a:lstStyle/>
          <a:p>
            <a:pPr marL="342900" indent="-342900">
              <a:buFontTx/>
              <a:buChar char="-"/>
              <a:defRPr/>
            </a:pPr>
            <a:r>
              <a:rPr lang="vi-VN" sz="2800" dirty="0">
                <a:cs typeface="Arial" charset="0"/>
              </a:rPr>
              <a:t>Chạm tay bẩn vào mắt, mũi, miêng;</a:t>
            </a:r>
            <a:endParaRPr lang="en-US" sz="2800" dirty="0">
              <a:cs typeface="Arial" charset="0"/>
            </a:endParaRPr>
          </a:p>
          <a:p>
            <a:pPr marL="342900" indent="-342900">
              <a:buFontTx/>
              <a:buChar char="-"/>
              <a:defRPr/>
            </a:pPr>
            <a:endParaRPr lang="vi-VN" sz="2800" dirty="0">
              <a:cs typeface="Arial" charset="0"/>
            </a:endParaRPr>
          </a:p>
          <a:p>
            <a:pPr marL="342900" indent="-342900">
              <a:buFontTx/>
              <a:buChar char="-"/>
              <a:defRPr/>
            </a:pPr>
            <a:r>
              <a:rPr lang="vi-VN" sz="2800" dirty="0">
                <a:cs typeface="Arial" charset="0"/>
              </a:rPr>
              <a:t>Để cơ thể khát nước (vì khi màng trong cổ họng bị khô, virus sẽ dễ xâm nhập vào);</a:t>
            </a:r>
            <a:endParaRPr lang="en-US" sz="2800" dirty="0">
              <a:cs typeface="Arial" charset="0"/>
            </a:endParaRPr>
          </a:p>
          <a:p>
            <a:pPr marL="342900" indent="-342900">
              <a:buFontTx/>
              <a:buChar char="-"/>
              <a:defRPr/>
            </a:pPr>
            <a:endParaRPr lang="vi-VN" sz="2800" dirty="0">
              <a:cs typeface="Arial" charset="0"/>
            </a:endParaRPr>
          </a:p>
          <a:p>
            <a:pPr>
              <a:defRPr/>
            </a:pPr>
            <a:r>
              <a:rPr lang="vi-VN" sz="2800" dirty="0">
                <a:cs typeface="Arial" charset="0"/>
              </a:rPr>
              <a:t>- </a:t>
            </a:r>
            <a:r>
              <a:rPr lang="en-US" sz="2800" dirty="0">
                <a:cs typeface="Arial" charset="0"/>
              </a:rPr>
              <a:t>  </a:t>
            </a:r>
            <a:r>
              <a:rPr lang="en-US" sz="2800" dirty="0" err="1">
                <a:cs typeface="Arial" charset="0"/>
              </a:rPr>
              <a:t>Người</a:t>
            </a:r>
            <a:r>
              <a:rPr lang="en-US" sz="2800" dirty="0">
                <a:cs typeface="Arial" charset="0"/>
              </a:rPr>
              <a:t> </a:t>
            </a:r>
            <a:r>
              <a:rPr lang="en-US" sz="2800" dirty="0" err="1">
                <a:cs typeface="Arial" charset="0"/>
              </a:rPr>
              <a:t>có</a:t>
            </a:r>
            <a:r>
              <a:rPr lang="en-US" sz="2800" dirty="0">
                <a:cs typeface="Arial" charset="0"/>
              </a:rPr>
              <a:t> </a:t>
            </a:r>
            <a:r>
              <a:rPr lang="en-US" sz="2800" dirty="0" err="1">
                <a:cs typeface="Arial" charset="0"/>
              </a:rPr>
              <a:t>các</a:t>
            </a:r>
            <a:r>
              <a:rPr lang="en-US" sz="2800" dirty="0">
                <a:cs typeface="Arial" charset="0"/>
              </a:rPr>
              <a:t> </a:t>
            </a:r>
            <a:r>
              <a:rPr lang="en-US" sz="2800" dirty="0" err="1">
                <a:cs typeface="Arial" charset="0"/>
              </a:rPr>
              <a:t>triệu</a:t>
            </a:r>
            <a:r>
              <a:rPr lang="en-US" sz="2800" dirty="0">
                <a:cs typeface="Arial" charset="0"/>
              </a:rPr>
              <a:t> </a:t>
            </a:r>
            <a:r>
              <a:rPr lang="en-US" sz="2800" dirty="0" err="1">
                <a:cs typeface="Arial" charset="0"/>
              </a:rPr>
              <a:t>chứng</a:t>
            </a:r>
            <a:r>
              <a:rPr lang="en-US" sz="2800" dirty="0">
                <a:cs typeface="Arial" charset="0"/>
              </a:rPr>
              <a:t> </a:t>
            </a:r>
            <a:r>
              <a:rPr lang="en-US" sz="2800" dirty="0" err="1">
                <a:cs typeface="Arial" charset="0"/>
              </a:rPr>
              <a:t>viên</a:t>
            </a:r>
            <a:r>
              <a:rPr lang="en-US" sz="2800" dirty="0">
                <a:cs typeface="Arial" charset="0"/>
              </a:rPr>
              <a:t> đường </a:t>
            </a:r>
            <a:r>
              <a:rPr lang="en-US" sz="2800" dirty="0" err="1">
                <a:cs typeface="Arial" charset="0"/>
              </a:rPr>
              <a:t>hô</a:t>
            </a:r>
            <a:r>
              <a:rPr lang="en-US" sz="2800" dirty="0">
                <a:cs typeface="Arial" charset="0"/>
              </a:rPr>
              <a:t> </a:t>
            </a:r>
            <a:r>
              <a:rPr lang="en-US" sz="2800" dirty="0" err="1">
                <a:cs typeface="Arial" charset="0"/>
              </a:rPr>
              <a:t>hấp</a:t>
            </a:r>
            <a:r>
              <a:rPr lang="en-US" sz="2800" dirty="0">
                <a:cs typeface="Arial" charset="0"/>
              </a:rPr>
              <a:t> </a:t>
            </a:r>
            <a:r>
              <a:rPr lang="en-US" sz="2800" dirty="0" err="1">
                <a:cs typeface="Arial" charset="0"/>
              </a:rPr>
              <a:t>có</a:t>
            </a:r>
            <a:r>
              <a:rPr lang="en-US" sz="2800" dirty="0">
                <a:cs typeface="Arial" charset="0"/>
              </a:rPr>
              <a:t> </a:t>
            </a:r>
            <a:r>
              <a:rPr lang="en-US" sz="2800" dirty="0" err="1">
                <a:cs typeface="Arial" charset="0"/>
              </a:rPr>
              <a:t>dấu</a:t>
            </a:r>
            <a:r>
              <a:rPr lang="en-US" sz="2800" dirty="0">
                <a:cs typeface="Arial" charset="0"/>
              </a:rPr>
              <a:t> </a:t>
            </a:r>
            <a:r>
              <a:rPr lang="en-US" sz="2800" dirty="0" err="1">
                <a:cs typeface="Arial" charset="0"/>
              </a:rPr>
              <a:t>hiệu</a:t>
            </a:r>
            <a:r>
              <a:rPr lang="en-US" sz="2800" dirty="0">
                <a:cs typeface="Arial" charset="0"/>
              </a:rPr>
              <a:t> </a:t>
            </a:r>
            <a:r>
              <a:rPr lang="en-US" sz="2800" dirty="0" err="1">
                <a:cs typeface="Arial" charset="0"/>
              </a:rPr>
              <a:t>sốt</a:t>
            </a:r>
            <a:r>
              <a:rPr lang="en-US" sz="2800" dirty="0">
                <a:cs typeface="Arial" charset="0"/>
              </a:rPr>
              <a:t>, ho, </a:t>
            </a:r>
            <a:r>
              <a:rPr lang="en-US" sz="2800" dirty="0" err="1">
                <a:cs typeface="Arial" charset="0"/>
              </a:rPr>
              <a:t>khó</a:t>
            </a:r>
            <a:r>
              <a:rPr lang="en-US" sz="2800" dirty="0">
                <a:cs typeface="Arial" charset="0"/>
              </a:rPr>
              <a:t> </a:t>
            </a:r>
            <a:r>
              <a:rPr lang="en-US" sz="2800" dirty="0" err="1">
                <a:cs typeface="Arial" charset="0"/>
              </a:rPr>
              <a:t>thở</a:t>
            </a:r>
            <a:r>
              <a:rPr lang="en-US" sz="2800" dirty="0">
                <a:cs typeface="Arial" charset="0"/>
              </a:rPr>
              <a:t> </a:t>
            </a:r>
            <a:r>
              <a:rPr lang="en-US" sz="2800" dirty="0" err="1">
                <a:cs typeface="Arial" charset="0"/>
              </a:rPr>
              <a:t>không</a:t>
            </a:r>
            <a:r>
              <a:rPr lang="en-US" sz="2800" dirty="0">
                <a:cs typeface="Arial" charset="0"/>
              </a:rPr>
              <a:t> </a:t>
            </a:r>
            <a:r>
              <a:rPr lang="en-US" sz="2800" dirty="0" err="1">
                <a:cs typeface="Arial" charset="0"/>
              </a:rPr>
              <a:t>nên</a:t>
            </a:r>
            <a:r>
              <a:rPr lang="en-US" sz="2800" dirty="0">
                <a:cs typeface="Arial" charset="0"/>
              </a:rPr>
              <a:t> </a:t>
            </a:r>
            <a:r>
              <a:rPr lang="en-US" sz="2800" dirty="0" err="1">
                <a:cs typeface="Arial" charset="0"/>
              </a:rPr>
              <a:t>đi</a:t>
            </a:r>
            <a:r>
              <a:rPr lang="en-US" sz="2800" dirty="0">
                <a:cs typeface="Arial" charset="0"/>
              </a:rPr>
              <a:t> du </a:t>
            </a:r>
            <a:r>
              <a:rPr lang="en-US" sz="2800" dirty="0" err="1">
                <a:cs typeface="Arial" charset="0"/>
              </a:rPr>
              <a:t>lịch</a:t>
            </a:r>
            <a:r>
              <a:rPr lang="en-US" sz="2800" dirty="0">
                <a:cs typeface="Arial" charset="0"/>
              </a:rPr>
              <a:t> </a:t>
            </a:r>
            <a:r>
              <a:rPr lang="en-US" sz="2800" dirty="0" err="1">
                <a:cs typeface="Arial" charset="0"/>
              </a:rPr>
              <a:t>hoặc</a:t>
            </a:r>
            <a:r>
              <a:rPr lang="en-US" sz="2800" dirty="0">
                <a:cs typeface="Arial" charset="0"/>
              </a:rPr>
              <a:t> </a:t>
            </a:r>
            <a:r>
              <a:rPr lang="en-US" sz="2800" dirty="0" err="1">
                <a:cs typeface="Arial" charset="0"/>
              </a:rPr>
              <a:t>đến</a:t>
            </a:r>
            <a:r>
              <a:rPr lang="en-US" sz="2800" dirty="0">
                <a:cs typeface="Arial" charset="0"/>
              </a:rPr>
              <a:t> </a:t>
            </a:r>
            <a:r>
              <a:rPr lang="en-US" sz="2800" dirty="0" err="1">
                <a:cs typeface="Arial" charset="0"/>
              </a:rPr>
              <a:t>nơi</a:t>
            </a:r>
            <a:r>
              <a:rPr lang="en-US" sz="2800" dirty="0">
                <a:cs typeface="Arial" charset="0"/>
              </a:rPr>
              <a:t> </a:t>
            </a:r>
            <a:r>
              <a:rPr lang="en-US" sz="2800" dirty="0" err="1">
                <a:cs typeface="Arial" charset="0"/>
              </a:rPr>
              <a:t>tụ</a:t>
            </a:r>
            <a:r>
              <a:rPr lang="en-US" sz="2800" dirty="0">
                <a:cs typeface="Arial" charset="0"/>
              </a:rPr>
              <a:t> </a:t>
            </a:r>
            <a:r>
              <a:rPr lang="en-US" sz="2800" dirty="0" err="1">
                <a:cs typeface="Arial" charset="0"/>
              </a:rPr>
              <a:t>tập</a:t>
            </a:r>
            <a:r>
              <a:rPr lang="en-US" sz="2800" dirty="0">
                <a:cs typeface="Arial" charset="0"/>
              </a:rPr>
              <a:t> </a:t>
            </a:r>
            <a:r>
              <a:rPr lang="en-US" sz="2800" dirty="0" err="1">
                <a:cs typeface="Arial" charset="0"/>
              </a:rPr>
              <a:t>đông</a:t>
            </a:r>
            <a:r>
              <a:rPr lang="en-US" sz="2800" dirty="0">
                <a:cs typeface="Arial" charset="0"/>
              </a:rPr>
              <a:t> </a:t>
            </a:r>
            <a:r>
              <a:rPr lang="en-US" sz="2800" dirty="0" err="1">
                <a:cs typeface="Arial" charset="0"/>
              </a:rPr>
              <a:t>người</a:t>
            </a:r>
            <a:r>
              <a:rPr lang="en-US" sz="2800" dirty="0">
                <a:cs typeface="Arial" charset="0"/>
              </a:rPr>
              <a:t> .</a:t>
            </a:r>
            <a:endParaRPr lang="vi-VN" sz="2800" dirty="0">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a:extLst>
              <a:ext uri="{FF2B5EF4-FFF2-40B4-BE49-F238E27FC236}">
                <a16:creationId xmlns:a16="http://schemas.microsoft.com/office/drawing/2014/main" id="{20459184-14A5-4E7C-8814-4BA8C2D1E5D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E9B0837-FED1-491A-BE38-802ECA364F76}" type="slidenum">
              <a:rPr lang="en-US" altLang="en-US" sz="1400"/>
              <a:pPr eaLnBrk="1" hangingPunct="1"/>
              <a:t>18</a:t>
            </a:fld>
            <a:endParaRPr lang="en-US" altLang="en-US" sz="1400"/>
          </a:p>
        </p:txBody>
      </p:sp>
      <p:pic>
        <p:nvPicPr>
          <p:cNvPr id="20483" name="Picture 6" descr="C:\Users\Dell\Downloads\20200131_213749.jpg">
            <a:extLst>
              <a:ext uri="{FF2B5EF4-FFF2-40B4-BE49-F238E27FC236}">
                <a16:creationId xmlns:a16="http://schemas.microsoft.com/office/drawing/2014/main" id="{2C9A6A29-750E-4CD3-9011-AE2AC6107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20738"/>
            <a:ext cx="66294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a:extLst>
              <a:ext uri="{FF2B5EF4-FFF2-40B4-BE49-F238E27FC236}">
                <a16:creationId xmlns:a16="http://schemas.microsoft.com/office/drawing/2014/main" id="{F17AB199-CCA4-4034-935A-E8DD91EB61B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FF3E03A-E58A-4D86-BB7E-9116E8A6A8B4}" type="slidenum">
              <a:rPr lang="en-US" altLang="en-US" sz="1400"/>
              <a:pPr eaLnBrk="1" hangingPunct="1"/>
              <a:t>19</a:t>
            </a:fld>
            <a:endParaRPr lang="en-US" altLang="en-US" sz="1400"/>
          </a:p>
        </p:txBody>
      </p:sp>
      <p:sp>
        <p:nvSpPr>
          <p:cNvPr id="21507" name="Text Box 8">
            <a:extLst>
              <a:ext uri="{FF2B5EF4-FFF2-40B4-BE49-F238E27FC236}">
                <a16:creationId xmlns:a16="http://schemas.microsoft.com/office/drawing/2014/main" id="{B976EBB9-046B-4552-968D-F6A123388B5E}"/>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1508" name="Rectangle 16">
            <a:extLst>
              <a:ext uri="{FF2B5EF4-FFF2-40B4-BE49-F238E27FC236}">
                <a16:creationId xmlns:a16="http://schemas.microsoft.com/office/drawing/2014/main" id="{011088BA-0F60-497C-BB28-123CAF39F0CD}"/>
              </a:ext>
            </a:extLst>
          </p:cNvPr>
          <p:cNvSpPr>
            <a:spLocks noChangeArrowheads="1"/>
          </p:cNvSpPr>
          <p:nvPr/>
        </p:nvSpPr>
        <p:spPr bwMode="auto">
          <a:xfrm>
            <a:off x="457200" y="1600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b="1">
                <a:solidFill>
                  <a:srgbClr val="0070C0"/>
                </a:solidFill>
              </a:rPr>
              <a:t> </a:t>
            </a:r>
            <a:endParaRPr lang="en-US" altLang="en-US" sz="2800">
              <a:solidFill>
                <a:srgbClr val="7030A0"/>
              </a:solidFill>
            </a:endParaRPr>
          </a:p>
        </p:txBody>
      </p:sp>
      <p:sp>
        <p:nvSpPr>
          <p:cNvPr id="21509" name="Title 5">
            <a:extLst>
              <a:ext uri="{FF2B5EF4-FFF2-40B4-BE49-F238E27FC236}">
                <a16:creationId xmlns:a16="http://schemas.microsoft.com/office/drawing/2014/main" id="{E51022AA-2F7B-42E0-9510-BB7DC4EF5CDF}"/>
              </a:ext>
            </a:extLst>
          </p:cNvPr>
          <p:cNvSpPr>
            <a:spLocks noGrp="1"/>
          </p:cNvSpPr>
          <p:nvPr>
            <p:ph type="title"/>
          </p:nvPr>
        </p:nvSpPr>
        <p:spPr>
          <a:xfrm>
            <a:off x="228600" y="566738"/>
            <a:ext cx="7467600" cy="523875"/>
          </a:xfrm>
        </p:spPr>
        <p:txBody>
          <a:bodyPr/>
          <a:lstStyle/>
          <a:p>
            <a:endParaRPr lang="en-US" altLang="en-US" sz="2800"/>
          </a:p>
        </p:txBody>
      </p:sp>
      <p:pic>
        <p:nvPicPr>
          <p:cNvPr id="21510" name="Picture 6" descr="C:\Users\Dell\Downloads\20200131_213818.jpg">
            <a:extLst>
              <a:ext uri="{FF2B5EF4-FFF2-40B4-BE49-F238E27FC236}">
                <a16:creationId xmlns:a16="http://schemas.microsoft.com/office/drawing/2014/main" id="{3C1B58AB-56F6-4072-97B9-1929944EF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7620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Text Box 4">
            <a:extLst>
              <a:ext uri="{FF2B5EF4-FFF2-40B4-BE49-F238E27FC236}">
                <a16:creationId xmlns:a16="http://schemas.microsoft.com/office/drawing/2014/main" id="{1BA0C9FE-A32D-44CC-AE25-08927565D13B}"/>
              </a:ext>
            </a:extLst>
          </p:cNvPr>
          <p:cNvSpPr txBox="1">
            <a:spLocks noChangeArrowheads="1"/>
          </p:cNvSpPr>
          <p:nvPr/>
        </p:nvSpPr>
        <p:spPr bwMode="auto">
          <a:xfrm>
            <a:off x="304800" y="762000"/>
            <a:ext cx="7391400" cy="5694363"/>
          </a:xfrm>
          <a:prstGeom prst="rect">
            <a:avLst/>
          </a:prstGeom>
          <a:noFill/>
          <a:ln w="9525">
            <a:noFill/>
            <a:miter lim="800000"/>
            <a:headEnd/>
            <a:tailEnd/>
          </a:ln>
          <a:effectLst/>
        </p:spPr>
        <p:txBody>
          <a:bodyPr>
            <a:spAutoFit/>
          </a:bodyPr>
          <a:lstStyle/>
          <a:p>
            <a:pPr algn="just">
              <a:spcBef>
                <a:spcPct val="50000"/>
              </a:spcBef>
              <a:defRPr/>
            </a:pPr>
            <a:r>
              <a:rPr lang="en-US" sz="2600" b="1" dirty="0">
                <a:solidFill>
                  <a:srgbClr val="C00000"/>
                </a:solidFill>
                <a:effectLst>
                  <a:outerShdw blurRad="38100" dist="38100" dir="2700000" algn="tl">
                    <a:srgbClr val="C0C0C0"/>
                  </a:outerShdw>
                </a:effectLst>
                <a:cs typeface="Times New Roman" pitchFamily="18" charset="0"/>
              </a:rPr>
              <a:t>Virus corona </a:t>
            </a:r>
            <a:r>
              <a:rPr lang="en-US" sz="2600" b="1" dirty="0" err="1">
                <a:solidFill>
                  <a:srgbClr val="C00000"/>
                </a:solidFill>
                <a:effectLst>
                  <a:outerShdw blurRad="38100" dist="38100" dir="2700000" algn="tl">
                    <a:srgbClr val="C0C0C0"/>
                  </a:outerShdw>
                </a:effectLst>
                <a:cs typeface="Times New Roman" pitchFamily="18" charset="0"/>
              </a:rPr>
              <a:t>là</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một</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họ</a:t>
            </a:r>
            <a:r>
              <a:rPr lang="en-US" sz="2600" b="1" dirty="0">
                <a:solidFill>
                  <a:srgbClr val="C00000"/>
                </a:solidFill>
                <a:effectLst>
                  <a:outerShdw blurRad="38100" dist="38100" dir="2700000" algn="tl">
                    <a:srgbClr val="C0C0C0"/>
                  </a:outerShdw>
                </a:effectLst>
                <a:cs typeface="Times New Roman" pitchFamily="18" charset="0"/>
              </a:rPr>
              <a:t> virus </a:t>
            </a:r>
            <a:r>
              <a:rPr lang="en-US" sz="2600" b="1" dirty="0" err="1">
                <a:solidFill>
                  <a:srgbClr val="C00000"/>
                </a:solidFill>
                <a:effectLst>
                  <a:outerShdw blurRad="38100" dist="38100" dir="2700000" algn="tl">
                    <a:srgbClr val="C0C0C0"/>
                  </a:outerShdw>
                </a:effectLst>
                <a:cs typeface="Times New Roman" pitchFamily="18" charset="0"/>
              </a:rPr>
              <a:t>lớn</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gây</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bệnh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từ</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cảm</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lạnh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thông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thường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đến</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bệnh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nặng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đe</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dọa</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đến</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tính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mạng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của</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người</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bệnh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như</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Hội</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chứng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hô</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hấp</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cấp</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tính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nặng</a:t>
            </a:r>
            <a:r>
              <a:rPr lang="en-US" sz="2600" b="1" dirty="0">
                <a:solidFill>
                  <a:srgbClr val="C00000"/>
                </a:solidFill>
                <a:effectLst>
                  <a:outerShdw blurRad="38100" dist="38100" dir="2700000" algn="tl">
                    <a:srgbClr val="C0C0C0"/>
                  </a:outerShdw>
                </a:effectLst>
                <a:cs typeface="Times New Roman" pitchFamily="18" charset="0"/>
              </a:rPr>
              <a:t> (SARS-</a:t>
            </a:r>
            <a:r>
              <a:rPr lang="en-US" sz="2600" b="1" dirty="0" err="1">
                <a:solidFill>
                  <a:srgbClr val="C00000"/>
                </a:solidFill>
                <a:effectLst>
                  <a:outerShdw blurRad="38100" dist="38100" dir="2700000" algn="tl">
                    <a:srgbClr val="C0C0C0"/>
                  </a:outerShdw>
                </a:effectLst>
                <a:cs typeface="Times New Roman" pitchFamily="18" charset="0"/>
              </a:rPr>
              <a:t>CoV</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năm</a:t>
            </a:r>
            <a:r>
              <a:rPr lang="en-US" sz="2600" b="1" dirty="0">
                <a:solidFill>
                  <a:srgbClr val="C00000"/>
                </a:solidFill>
                <a:effectLst>
                  <a:outerShdw blurRad="38100" dist="38100" dir="2700000" algn="tl">
                    <a:srgbClr val="C0C0C0"/>
                  </a:outerShdw>
                </a:effectLst>
                <a:cs typeface="Times New Roman" pitchFamily="18" charset="0"/>
              </a:rPr>
              <a:t> 2002 </a:t>
            </a:r>
            <a:r>
              <a:rPr lang="en-US" sz="2600" b="1" dirty="0" err="1">
                <a:solidFill>
                  <a:srgbClr val="C00000"/>
                </a:solidFill>
                <a:effectLst>
                  <a:outerShdw blurRad="38100" dist="38100" dir="2700000" algn="tl">
                    <a:srgbClr val="C0C0C0"/>
                  </a:outerShdw>
                </a:effectLst>
                <a:cs typeface="Times New Roman" pitchFamily="18" charset="0"/>
              </a:rPr>
              <a:t>và</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Hội</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chứng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hô</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hấp</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cấp</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Trung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Đông</a:t>
            </a:r>
            <a:r>
              <a:rPr lang="en-US" sz="2600" b="1" dirty="0">
                <a:solidFill>
                  <a:srgbClr val="C00000"/>
                </a:solidFill>
                <a:effectLst>
                  <a:outerShdw blurRad="38100" dist="38100" dir="2700000" algn="tl">
                    <a:srgbClr val="C0C0C0"/>
                  </a:outerShdw>
                </a:effectLst>
                <a:cs typeface="Times New Roman" pitchFamily="18" charset="0"/>
              </a:rPr>
              <a:t> (MERS-</a:t>
            </a:r>
            <a:r>
              <a:rPr lang="en-US" sz="2600" b="1" dirty="0" err="1">
                <a:solidFill>
                  <a:srgbClr val="C00000"/>
                </a:solidFill>
                <a:effectLst>
                  <a:outerShdw blurRad="38100" dist="38100" dir="2700000" algn="tl">
                    <a:srgbClr val="C0C0C0"/>
                  </a:outerShdw>
                </a:effectLst>
                <a:cs typeface="Times New Roman" pitchFamily="18" charset="0"/>
              </a:rPr>
              <a:t>CoV</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năm</a:t>
            </a:r>
            <a:r>
              <a:rPr lang="en-US" sz="2600" b="1" dirty="0">
                <a:solidFill>
                  <a:srgbClr val="C00000"/>
                </a:solidFill>
                <a:effectLst>
                  <a:outerShdw blurRad="38100" dist="38100" dir="2700000" algn="tl">
                    <a:srgbClr val="C0C0C0"/>
                  </a:outerShdw>
                </a:effectLst>
                <a:cs typeface="Times New Roman" pitchFamily="18" charset="0"/>
              </a:rPr>
              <a:t> 2012. </a:t>
            </a:r>
            <a:r>
              <a:rPr lang="en-US" sz="2600" b="1" dirty="0" err="1">
                <a:solidFill>
                  <a:srgbClr val="C00000"/>
                </a:solidFill>
                <a:effectLst>
                  <a:outerShdw blurRad="38100" dist="38100" dir="2700000" algn="tl">
                    <a:srgbClr val="C0C0C0"/>
                  </a:outerShdw>
                </a:effectLst>
                <a:cs typeface="Times New Roman" pitchFamily="18" charset="0"/>
              </a:rPr>
              <a:t>Tuy</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nhiên</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từ</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tháng</a:t>
            </a:r>
            <a:r>
              <a:rPr lang="en-US" sz="2600" b="1" dirty="0">
                <a:solidFill>
                  <a:srgbClr val="C00000"/>
                </a:solidFill>
                <a:effectLst>
                  <a:outerShdw blurRad="38100" dist="38100" dir="2700000" algn="tl">
                    <a:srgbClr val="C0C0C0"/>
                  </a:outerShdw>
                </a:effectLst>
                <a:cs typeface="Times New Roman" pitchFamily="18" charset="0"/>
              </a:rPr>
              <a:t> 12/2019, </a:t>
            </a:r>
            <a:r>
              <a:rPr lang="en-US" sz="2600" b="1" dirty="0" err="1">
                <a:solidFill>
                  <a:srgbClr val="C00000"/>
                </a:solidFill>
                <a:effectLst>
                  <a:outerShdw blurRad="38100" dist="38100" dir="2700000" algn="tl">
                    <a:srgbClr val="C0C0C0"/>
                  </a:outerShdw>
                </a:effectLst>
                <a:cs typeface="Times New Roman" pitchFamily="18" charset="0"/>
              </a:rPr>
              <a:t>một</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chủng</a:t>
            </a:r>
            <a:r>
              <a:rPr lang="en-US" sz="2600" b="1" dirty="0">
                <a:solidFill>
                  <a:srgbClr val="C00000"/>
                </a:solidFill>
                <a:effectLst>
                  <a:outerShdw blurRad="38100" dist="38100" dir="2700000" algn="tl">
                    <a:srgbClr val="C0C0C0"/>
                  </a:outerShdw>
                </a:effectLst>
                <a:cs typeface="Times New Roman" pitchFamily="18" charset="0"/>
              </a:rPr>
              <a:t> virus corona </a:t>
            </a:r>
            <a:r>
              <a:rPr lang="en-US" sz="2600" b="1" dirty="0" err="1">
                <a:solidFill>
                  <a:srgbClr val="C00000"/>
                </a:solidFill>
                <a:effectLst>
                  <a:outerShdw blurRad="38100" dist="38100" dir="2700000" algn="tl">
                    <a:srgbClr val="C0C0C0"/>
                  </a:outerShdw>
                </a:effectLst>
                <a:cs typeface="Times New Roman" pitchFamily="18" charset="0"/>
              </a:rPr>
              <a:t>mới</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nCoV</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gây</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viêm</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phổi</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tại</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tỉnh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Vũ</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Hán</a:t>
            </a:r>
            <a:r>
              <a:rPr lang="en-US" sz="2600" b="1" dirty="0">
                <a:solidFill>
                  <a:srgbClr val="C00000"/>
                </a:solidFill>
                <a:effectLst>
                  <a:outerShdw blurRad="38100" dist="38100" dir="2700000" algn="tl">
                    <a:srgbClr val="C0C0C0"/>
                  </a:outerShdw>
                </a:effectLst>
                <a:cs typeface="Times New Roman" pitchFamily="18" charset="0"/>
              </a:rPr>
              <a:t>(</a:t>
            </a:r>
            <a:r>
              <a:rPr lang="en-US" sz="2600" b="1" dirty="0" err="1">
                <a:solidFill>
                  <a:srgbClr val="C00000"/>
                </a:solidFill>
                <a:effectLst>
                  <a:outerShdw blurRad="38100" dist="38100" dir="2700000" algn="tl">
                    <a:srgbClr val="C0C0C0"/>
                  </a:outerShdw>
                </a:effectLst>
                <a:cs typeface="Times New Roman" pitchFamily="18" charset="0"/>
              </a:rPr>
              <a:t>Trung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Quốc</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đã</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được</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xác</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định</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và</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có</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nguy</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cơ</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lan</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rộng</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trên</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toàn</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thế</a:t>
            </a:r>
            <a:r>
              <a:rPr lang="en-US" sz="2600" b="1" dirty="0">
                <a:solidFill>
                  <a:srgbClr val="C00000"/>
                </a:solidFill>
                <a:effectLst>
                  <a:outerShdw blurRad="38100" dist="38100" dir="2700000" algn="tl">
                    <a:srgbClr val="C0C0C0"/>
                  </a:outerShdw>
                </a:effectLst>
                <a:cs typeface="Times New Roman" pitchFamily="18" charset="0"/>
              </a:rPr>
              <a:t> </a:t>
            </a:r>
            <a:r>
              <a:rPr lang="en-US" sz="2600" b="1" dirty="0" err="1">
                <a:solidFill>
                  <a:srgbClr val="C00000"/>
                </a:solidFill>
                <a:effectLst>
                  <a:outerShdw blurRad="38100" dist="38100" dir="2700000" algn="tl">
                    <a:srgbClr val="C0C0C0"/>
                  </a:outerShdw>
                </a:effectLst>
                <a:cs typeface="Times New Roman" pitchFamily="18" charset="0"/>
              </a:rPr>
              <a:t>giới</a:t>
            </a:r>
            <a:r>
              <a:rPr lang="en-US" sz="2600" b="1" dirty="0">
                <a:solidFill>
                  <a:srgbClr val="C00000"/>
                </a:solidFill>
                <a:effectLst>
                  <a:outerShdw blurRad="38100" dist="38100" dir="2700000" algn="tl">
                    <a:srgbClr val="C0C0C0"/>
                  </a:outerShdw>
                </a:effectLst>
                <a:cs typeface="Times New Roman" pitchFamily="18" charset="0"/>
              </a:rPr>
              <a:t> .</a:t>
            </a:r>
          </a:p>
          <a:p>
            <a:pPr algn="ctr">
              <a:spcBef>
                <a:spcPts val="0"/>
              </a:spcBef>
              <a:defRPr/>
            </a:pPr>
            <a:endParaRPr lang="en-US" sz="2600" b="1" dirty="0">
              <a:solidFill>
                <a:srgbClr val="C00000"/>
              </a:solidFill>
              <a:effectLst>
                <a:outerShdw blurRad="38100" dist="38100" dir="2700000" algn="tl">
                  <a:srgbClr val="C0C0C0"/>
                </a:outerShdw>
              </a:effectLst>
              <a:cs typeface="Times New Roman" pitchFamily="18" charset="0"/>
            </a:endParaRPr>
          </a:p>
          <a:p>
            <a:pPr algn="just">
              <a:spcBef>
                <a:spcPts val="0"/>
              </a:spcBef>
              <a:defRPr/>
            </a:pPr>
            <a:r>
              <a:rPr lang="en-US" sz="2600" b="1" i="1" dirty="0" err="1">
                <a:solidFill>
                  <a:srgbClr val="002060"/>
                </a:solidFill>
                <a:effectLst>
                  <a:outerShdw blurRad="38100" dist="38100" dir="2700000" algn="tl">
                    <a:srgbClr val="C0C0C0"/>
                  </a:outerShdw>
                </a:effectLst>
                <a:cs typeface="Times New Roman" pitchFamily="18" charset="0"/>
              </a:rPr>
              <a:t>Người</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nhiễm</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nCoV</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có</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các</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triệu</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chứng</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cấp</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tính</a:t>
            </a:r>
            <a:r>
              <a:rPr lang="en-US" sz="2600" b="1" i="1" dirty="0">
                <a:solidFill>
                  <a:srgbClr val="002060"/>
                </a:solidFill>
                <a:effectLst>
                  <a:outerShdw blurRad="38100" dist="38100" dir="2700000" algn="tl">
                    <a:srgbClr val="C0C0C0"/>
                  </a:outerShdw>
                </a:effectLst>
                <a:cs typeface="Times New Roman" pitchFamily="18" charset="0"/>
              </a:rPr>
              <a:t> : ho, </a:t>
            </a:r>
            <a:r>
              <a:rPr lang="en-US" sz="2600" b="1" i="1" dirty="0" err="1">
                <a:solidFill>
                  <a:srgbClr val="002060"/>
                </a:solidFill>
                <a:effectLst>
                  <a:outerShdw blurRad="38100" dist="38100" dir="2700000" algn="tl">
                    <a:srgbClr val="C0C0C0"/>
                  </a:outerShdw>
                </a:effectLst>
                <a:cs typeface="Times New Roman" pitchFamily="18" charset="0"/>
              </a:rPr>
              <a:t>sốt</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khó</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thở</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có</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thể</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viêm</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phổi</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nặng</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suy</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hô</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hấp</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cấp</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tiến</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triển</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dẫn</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đến</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tử</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vong</a:t>
            </a:r>
            <a:r>
              <a:rPr lang="en-US" sz="2600" b="1" i="1" dirty="0">
                <a:solidFill>
                  <a:srgbClr val="002060"/>
                </a:solidFill>
                <a:effectLst>
                  <a:outerShdw blurRad="38100" dist="38100" dir="2700000" algn="tl">
                    <a:srgbClr val="C0C0C0"/>
                  </a:outerShdw>
                </a:effectLst>
                <a:cs typeface="Times New Roman" pitchFamily="18" charset="0"/>
              </a:rPr>
              <a:t> , </a:t>
            </a:r>
            <a:r>
              <a:rPr lang="en-US" sz="2600" b="1" i="1" dirty="0" err="1">
                <a:solidFill>
                  <a:srgbClr val="002060"/>
                </a:solidFill>
                <a:effectLst>
                  <a:outerShdw blurRad="38100" dist="38100" dir="2700000" algn="tl">
                    <a:srgbClr val="C0C0C0"/>
                  </a:outerShdw>
                </a:effectLst>
                <a:cs typeface="Times New Roman" pitchFamily="18" charset="0"/>
              </a:rPr>
              <a:t>đặc</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biệt</a:t>
            </a:r>
            <a:r>
              <a:rPr lang="en-US" sz="2600" b="1" i="1" dirty="0">
                <a:solidFill>
                  <a:srgbClr val="002060"/>
                </a:solidFill>
                <a:effectLst>
                  <a:outerShdw blurRad="38100" dist="38100" dir="2700000" algn="tl">
                    <a:srgbClr val="C0C0C0"/>
                  </a:outerShdw>
                </a:effectLst>
                <a:cs typeface="Times New Roman" pitchFamily="18" charset="0"/>
              </a:rPr>
              <a:t> ở </a:t>
            </a:r>
            <a:r>
              <a:rPr lang="en-US" sz="2600" b="1" i="1" dirty="0" err="1">
                <a:solidFill>
                  <a:srgbClr val="002060"/>
                </a:solidFill>
                <a:effectLst>
                  <a:outerShdw blurRad="38100" dist="38100" dir="2700000" algn="tl">
                    <a:srgbClr val="C0C0C0"/>
                  </a:outerShdw>
                </a:effectLst>
                <a:cs typeface="Times New Roman" pitchFamily="18" charset="0"/>
              </a:rPr>
              <a:t>những</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người</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có</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bệnh</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mãn</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tính</a:t>
            </a:r>
            <a:r>
              <a:rPr lang="en-US" sz="2600" b="1" i="1" dirty="0">
                <a:solidFill>
                  <a:srgbClr val="002060"/>
                </a:solidFill>
                <a:effectLst>
                  <a:outerShdw blurRad="38100" dist="38100" dir="2700000" algn="tl">
                    <a:srgbClr val="C0C0C0"/>
                  </a:outerShdw>
                </a:effectLst>
                <a:cs typeface="Times New Roman" pitchFamily="18" charset="0"/>
              </a:rPr>
              <a:t> , </a:t>
            </a:r>
            <a:r>
              <a:rPr lang="en-US" sz="2600" b="1" i="1" dirty="0" err="1">
                <a:solidFill>
                  <a:srgbClr val="002060"/>
                </a:solidFill>
                <a:effectLst>
                  <a:outerShdw blurRad="38100" dist="38100" dir="2700000" algn="tl">
                    <a:srgbClr val="C0C0C0"/>
                  </a:outerShdw>
                </a:effectLst>
                <a:cs typeface="Times New Roman" pitchFamily="18" charset="0"/>
              </a:rPr>
              <a:t>suy</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giảm</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miễn</a:t>
            </a:r>
            <a:r>
              <a:rPr lang="en-US" sz="2600" b="1" i="1" dirty="0">
                <a:solidFill>
                  <a:srgbClr val="002060"/>
                </a:solidFill>
                <a:effectLst>
                  <a:outerShdw blurRad="38100" dist="38100" dir="2700000" algn="tl">
                    <a:srgbClr val="C0C0C0"/>
                  </a:outerShdw>
                </a:effectLst>
                <a:cs typeface="Times New Roman" pitchFamily="18" charset="0"/>
              </a:rPr>
              <a:t> </a:t>
            </a:r>
            <a:r>
              <a:rPr lang="en-US" sz="2600" b="1" i="1" dirty="0" err="1">
                <a:solidFill>
                  <a:srgbClr val="002060"/>
                </a:solidFill>
                <a:effectLst>
                  <a:outerShdw blurRad="38100" dist="38100" dir="2700000" algn="tl">
                    <a:srgbClr val="C0C0C0"/>
                  </a:outerShdw>
                </a:effectLst>
                <a:cs typeface="Times New Roman" pitchFamily="18" charset="0"/>
              </a:rPr>
              <a:t>dịch</a:t>
            </a:r>
            <a:r>
              <a:rPr lang="en-US" sz="2600" b="1" i="1" dirty="0">
                <a:solidFill>
                  <a:srgbClr val="002060"/>
                </a:solidFill>
                <a:effectLst>
                  <a:outerShdw blurRad="38100" dist="38100" dir="2700000" algn="tl">
                    <a:srgbClr val="C0C0C0"/>
                  </a:outerShdw>
                </a:effectLst>
                <a:cs typeface="Times New Roman" pitchFamily="18"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a:extLst>
              <a:ext uri="{FF2B5EF4-FFF2-40B4-BE49-F238E27FC236}">
                <a16:creationId xmlns:a16="http://schemas.microsoft.com/office/drawing/2014/main" id="{285466E4-8F2F-47F4-AAB4-7EC8A2006739}"/>
              </a:ext>
            </a:extLst>
          </p:cNvPr>
          <p:cNvSpPr>
            <a:spLocks noGrp="1"/>
          </p:cNvSpPr>
          <p:nvPr>
            <p:ph type="sldNum" sz="quarter" idx="12"/>
          </p:nvPr>
        </p:nvSpPr>
        <p:spPr>
          <a:xfrm>
            <a:off x="6324600" y="6248400"/>
            <a:ext cx="1524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6D058D2-6C46-40A8-B6E0-8EEF1D396038}" type="slidenum">
              <a:rPr lang="en-US" altLang="en-US" sz="1400"/>
              <a:pPr eaLnBrk="1" hangingPunct="1"/>
              <a:t>20</a:t>
            </a:fld>
            <a:endParaRPr lang="en-US" altLang="en-US" sz="1400"/>
          </a:p>
        </p:txBody>
      </p:sp>
      <p:sp>
        <p:nvSpPr>
          <p:cNvPr id="22531" name="Text Box 8">
            <a:extLst>
              <a:ext uri="{FF2B5EF4-FFF2-40B4-BE49-F238E27FC236}">
                <a16:creationId xmlns:a16="http://schemas.microsoft.com/office/drawing/2014/main" id="{3C0A5D34-3F58-4C7C-A3D2-6105E6F738D8}"/>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2532" name="Rectangle 16">
            <a:extLst>
              <a:ext uri="{FF2B5EF4-FFF2-40B4-BE49-F238E27FC236}">
                <a16:creationId xmlns:a16="http://schemas.microsoft.com/office/drawing/2014/main" id="{F33BCA1E-B4A5-479E-A96F-316B6D8BF23E}"/>
              </a:ext>
            </a:extLst>
          </p:cNvPr>
          <p:cNvSpPr>
            <a:spLocks noChangeArrowheads="1"/>
          </p:cNvSpPr>
          <p:nvPr/>
        </p:nvSpPr>
        <p:spPr bwMode="auto">
          <a:xfrm>
            <a:off x="457200" y="1295400"/>
            <a:ext cx="7620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just">
              <a:defRPr/>
            </a:pPr>
            <a:r>
              <a:rPr lang="vi-VN" sz="2800" dirty="0">
                <a:cs typeface="Arial" charset="0"/>
              </a:rPr>
              <a:t> </a:t>
            </a:r>
            <a:r>
              <a:rPr lang="vi-VN" sz="2000" dirty="0">
                <a:solidFill>
                  <a:srgbClr val="002060"/>
                </a:solidFill>
                <a:cs typeface="Arial" charset="0"/>
              </a:rPr>
              <a:t>1. Người dân chỉ đeo khẩu trang y tế trong các trường hợp sau đây:</a:t>
            </a:r>
            <a:endParaRPr lang="en-US" sz="2000" dirty="0">
              <a:solidFill>
                <a:srgbClr val="002060"/>
              </a:solidFill>
              <a:cs typeface="Arial" charset="0"/>
            </a:endParaRPr>
          </a:p>
          <a:p>
            <a:pPr marL="457200" indent="-457200" algn="just">
              <a:defRPr/>
            </a:pPr>
            <a:r>
              <a:rPr lang="en-US" sz="2000" dirty="0">
                <a:solidFill>
                  <a:srgbClr val="002060"/>
                </a:solidFill>
                <a:cs typeface="Arial" charset="0"/>
              </a:rPr>
              <a:t>        - </a:t>
            </a:r>
            <a:r>
              <a:rPr lang="vi-VN" sz="2000" dirty="0">
                <a:solidFill>
                  <a:srgbClr val="002060"/>
                </a:solidFill>
                <a:cs typeface="Arial" charset="0"/>
              </a:rPr>
              <a:t>Khi tiếp xúc, chăm sóc người nhiễm hoặc nghi ngờ nhiễm</a:t>
            </a:r>
            <a:r>
              <a:rPr lang="en-US" sz="2000" dirty="0">
                <a:solidFill>
                  <a:srgbClr val="002060"/>
                </a:solidFill>
                <a:cs typeface="Arial" charset="0"/>
              </a:rPr>
              <a:t> </a:t>
            </a:r>
            <a:r>
              <a:rPr lang="vi-VN" sz="2000" dirty="0">
                <a:solidFill>
                  <a:srgbClr val="002060"/>
                </a:solidFill>
                <a:cs typeface="Arial" charset="0"/>
              </a:rPr>
              <a:t>nCov. </a:t>
            </a:r>
            <a:endParaRPr lang="en-US" sz="2000" dirty="0">
              <a:solidFill>
                <a:srgbClr val="002060"/>
              </a:solidFill>
              <a:cs typeface="Arial" charset="0"/>
            </a:endParaRPr>
          </a:p>
          <a:p>
            <a:pPr algn="just">
              <a:defRPr/>
            </a:pPr>
            <a:r>
              <a:rPr lang="en-US" sz="2000" dirty="0">
                <a:solidFill>
                  <a:srgbClr val="002060"/>
                </a:solidFill>
                <a:cs typeface="Arial" charset="0"/>
              </a:rPr>
              <a:t>        - </a:t>
            </a:r>
            <a:r>
              <a:rPr lang="vi-VN" sz="2000" dirty="0">
                <a:solidFill>
                  <a:srgbClr val="002060"/>
                </a:solidFill>
                <a:cs typeface="Arial" charset="0"/>
              </a:rPr>
              <a:t>Khi chăm sóc hoặc có tiếp xúc gần với người có triệu chứng mắc bệnh đường hô hấp như ho, khó thở, chảy nước mũi... </a:t>
            </a:r>
            <a:endParaRPr lang="en-US" sz="2000" dirty="0">
              <a:solidFill>
                <a:srgbClr val="002060"/>
              </a:solidFill>
              <a:cs typeface="Arial" charset="0"/>
            </a:endParaRPr>
          </a:p>
          <a:p>
            <a:pPr algn="just">
              <a:defRPr/>
            </a:pPr>
            <a:r>
              <a:rPr lang="en-US" sz="2000" dirty="0">
                <a:solidFill>
                  <a:srgbClr val="002060"/>
                </a:solidFill>
                <a:cs typeface="Arial" charset="0"/>
              </a:rPr>
              <a:t>        - </a:t>
            </a:r>
            <a:r>
              <a:rPr lang="vi-VN" sz="2000" dirty="0">
                <a:solidFill>
                  <a:srgbClr val="002060"/>
                </a:solidFill>
                <a:cs typeface="Arial" charset="0"/>
              </a:rPr>
              <a:t>Khi được chỉ định tự theo dõi, cách ly tại nhà hoặc khi đi thăm hỏi, khám, điều trị tại các cơ sở khám chữa bệnh.</a:t>
            </a:r>
            <a:endParaRPr lang="en-US" sz="2000" dirty="0">
              <a:solidFill>
                <a:srgbClr val="002060"/>
              </a:solidFill>
              <a:cs typeface="Arial" charset="0"/>
            </a:endParaRPr>
          </a:p>
          <a:p>
            <a:pPr algn="just">
              <a:defRPr/>
            </a:pPr>
            <a:endParaRPr lang="en-US" sz="2000" dirty="0">
              <a:solidFill>
                <a:srgbClr val="7030A0"/>
              </a:solidFill>
              <a:cs typeface="Arial" charset="0"/>
            </a:endParaRPr>
          </a:p>
          <a:p>
            <a:pPr algn="just">
              <a:defRPr/>
            </a:pPr>
            <a:r>
              <a:rPr lang="vi-VN" sz="2000" dirty="0">
                <a:solidFill>
                  <a:srgbClr val="C00000"/>
                </a:solidFill>
                <a:cs typeface="Arial" charset="0"/>
              </a:rPr>
              <a:t>2. Người khỏe mạnh, không có các triệu chứng bệnh về đường hô hấp chỉ cần đeo khẩu trang vải khi đến các khu vực tập trung đông người, trên các phương tiện giao thông công cộng.</a:t>
            </a:r>
            <a:endParaRPr lang="en-US" sz="2000" dirty="0">
              <a:solidFill>
                <a:srgbClr val="C00000"/>
              </a:solidFill>
              <a:cs typeface="Arial" charset="0"/>
            </a:endParaRPr>
          </a:p>
          <a:p>
            <a:pPr algn="just">
              <a:defRPr/>
            </a:pPr>
            <a:endParaRPr lang="en-US" sz="2000" dirty="0">
              <a:cs typeface="Arial" charset="0"/>
            </a:endParaRPr>
          </a:p>
          <a:p>
            <a:pPr algn="just">
              <a:defRPr/>
            </a:pPr>
            <a:r>
              <a:rPr lang="vi-VN" sz="2000" dirty="0">
                <a:solidFill>
                  <a:schemeClr val="accent1">
                    <a:lumMod val="50000"/>
                  </a:schemeClr>
                </a:solidFill>
                <a:cs typeface="Arial" charset="0"/>
              </a:rPr>
              <a:t>3. Tổ chức Y tế thế giới khuyến cáo việc đeo khẩu trang khi không có chỉ định gây lãng phí, và có thể tạo cảm giác yên tâm "ảo", khiến bỏ qua áp dụng các biện pháp bảo vệ quan trọng như: rửa tay bằng xà phòng, vệ sinh cá nhân, vệ sinh vật dụng, đồ dùng</a:t>
            </a:r>
            <a:r>
              <a:rPr lang="en-US" sz="2000" dirty="0">
                <a:solidFill>
                  <a:schemeClr val="accent1">
                    <a:lumMod val="50000"/>
                  </a:schemeClr>
                </a:solidFill>
                <a:cs typeface="Arial" charset="0"/>
              </a:rPr>
              <a:t>.</a:t>
            </a:r>
          </a:p>
        </p:txBody>
      </p:sp>
      <p:sp>
        <p:nvSpPr>
          <p:cNvPr id="22533" name="Title 5">
            <a:extLst>
              <a:ext uri="{FF2B5EF4-FFF2-40B4-BE49-F238E27FC236}">
                <a16:creationId xmlns:a16="http://schemas.microsoft.com/office/drawing/2014/main" id="{CDADAE27-A10E-4915-B42A-6BA05FC2FB96}"/>
              </a:ext>
            </a:extLst>
          </p:cNvPr>
          <p:cNvSpPr>
            <a:spLocks noGrp="1"/>
          </p:cNvSpPr>
          <p:nvPr>
            <p:ph type="title"/>
          </p:nvPr>
        </p:nvSpPr>
        <p:spPr>
          <a:xfrm>
            <a:off x="457200" y="455613"/>
            <a:ext cx="8153400" cy="830262"/>
          </a:xfrm>
        </p:spPr>
        <p:txBody>
          <a:bodyPr/>
          <a:lstStyle/>
          <a:p>
            <a:r>
              <a:rPr lang="en-US" altLang="en-US" sz="2400" b="1">
                <a:solidFill>
                  <a:srgbClr val="C00000"/>
                </a:solidFill>
                <a:latin typeface="Times New Roman" panose="02020603050405020304" pitchFamily="18" charset="0"/>
                <a:cs typeface="Times New Roman" panose="02020603050405020304" pitchFamily="18" charset="0"/>
              </a:rPr>
              <a:t>BỘ Y TẾ KHUYẾN CÁO </a:t>
            </a:r>
            <a:br>
              <a:rPr lang="en-US" altLang="en-US" sz="2400" b="1">
                <a:solidFill>
                  <a:srgbClr val="C00000"/>
                </a:solidFill>
                <a:latin typeface="Times New Roman" panose="02020603050405020304" pitchFamily="18" charset="0"/>
                <a:cs typeface="Times New Roman" panose="02020603050405020304" pitchFamily="18" charset="0"/>
              </a:rPr>
            </a:br>
            <a:r>
              <a:rPr lang="en-US" altLang="en-US" sz="2400" b="1">
                <a:solidFill>
                  <a:srgbClr val="C00000"/>
                </a:solidFill>
                <a:latin typeface="Times New Roman" panose="02020603050405020304" pitchFamily="18" charset="0"/>
                <a:cs typeface="Times New Roman" panose="02020603050405020304" pitchFamily="18" charset="0"/>
              </a:rPr>
              <a:t>VIỆC SỬ DỤNG KHẨU TRANG KHI CÓ DỊCH nCoV</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a:extLst>
              <a:ext uri="{FF2B5EF4-FFF2-40B4-BE49-F238E27FC236}">
                <a16:creationId xmlns:a16="http://schemas.microsoft.com/office/drawing/2014/main" id="{421A3E25-0EDB-43CE-8A82-4B42FB417208}"/>
              </a:ext>
            </a:extLst>
          </p:cNvPr>
          <p:cNvSpPr>
            <a:spLocks noGrp="1"/>
          </p:cNvSpPr>
          <p:nvPr>
            <p:ph type="sldNum" sz="quarter" idx="12"/>
          </p:nvPr>
        </p:nvSpPr>
        <p:spPr>
          <a:xfrm>
            <a:off x="6324600" y="6248400"/>
            <a:ext cx="1524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0693CFC-7DE6-48FB-BBA7-B01E1CF0DF24}" type="slidenum">
              <a:rPr lang="en-US" altLang="en-US" sz="1400"/>
              <a:pPr eaLnBrk="1" hangingPunct="1"/>
              <a:t>21</a:t>
            </a:fld>
            <a:endParaRPr lang="en-US" altLang="en-US" sz="1400"/>
          </a:p>
        </p:txBody>
      </p:sp>
      <p:sp>
        <p:nvSpPr>
          <p:cNvPr id="23555" name="Text Box 8">
            <a:extLst>
              <a:ext uri="{FF2B5EF4-FFF2-40B4-BE49-F238E27FC236}">
                <a16:creationId xmlns:a16="http://schemas.microsoft.com/office/drawing/2014/main" id="{26751FDA-03E2-4EEB-91B2-BC334894D7BB}"/>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3556" name="Rectangle 16">
            <a:extLst>
              <a:ext uri="{FF2B5EF4-FFF2-40B4-BE49-F238E27FC236}">
                <a16:creationId xmlns:a16="http://schemas.microsoft.com/office/drawing/2014/main" id="{3AF82526-6C79-4230-A15A-7111E978E3E8}"/>
              </a:ext>
            </a:extLst>
          </p:cNvPr>
          <p:cNvSpPr>
            <a:spLocks noChangeArrowheads="1"/>
          </p:cNvSpPr>
          <p:nvPr/>
        </p:nvSpPr>
        <p:spPr bwMode="auto">
          <a:xfrm>
            <a:off x="457200" y="1600200"/>
            <a:ext cx="716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vi-VN" altLang="en-US" sz="2800"/>
              <a:t> </a:t>
            </a:r>
            <a:endParaRPr lang="en-US" altLang="en-US" sz="2800">
              <a:solidFill>
                <a:srgbClr val="7030A0"/>
              </a:solidFill>
            </a:endParaRPr>
          </a:p>
        </p:txBody>
      </p:sp>
      <p:sp>
        <p:nvSpPr>
          <p:cNvPr id="23557" name="Title 5">
            <a:extLst>
              <a:ext uri="{FF2B5EF4-FFF2-40B4-BE49-F238E27FC236}">
                <a16:creationId xmlns:a16="http://schemas.microsoft.com/office/drawing/2014/main" id="{5D3B197E-BB72-4C72-9D49-1ABC65246D67}"/>
              </a:ext>
            </a:extLst>
          </p:cNvPr>
          <p:cNvSpPr>
            <a:spLocks noGrp="1"/>
          </p:cNvSpPr>
          <p:nvPr>
            <p:ph type="title"/>
          </p:nvPr>
        </p:nvSpPr>
        <p:spPr>
          <a:xfrm>
            <a:off x="1524000" y="269875"/>
            <a:ext cx="6096000" cy="1016000"/>
          </a:xfrm>
        </p:spPr>
        <p:txBody>
          <a:bodyPr/>
          <a:lstStyle/>
          <a:p>
            <a:r>
              <a:rPr lang="en-US" altLang="en-US" sz="3200" b="1">
                <a:solidFill>
                  <a:srgbClr val="0070C0"/>
                </a:solidFill>
                <a:latin typeface="Times New Roman" panose="02020603050405020304" pitchFamily="18" charset="0"/>
                <a:cs typeface="Times New Roman" panose="02020603050405020304" pitchFamily="18" charset="0"/>
              </a:rPr>
              <a:t>ĐIỀU TRỊ BỆNH </a:t>
            </a:r>
            <a:r>
              <a:rPr lang="en-US" altLang="en-US" sz="2800">
                <a:solidFill>
                  <a:srgbClr val="C00000"/>
                </a:solidFill>
                <a:latin typeface="Times New Roman" panose="02020603050405020304" pitchFamily="18" charset="0"/>
                <a:cs typeface="Times New Roman" panose="02020603050405020304" pitchFamily="18" charset="0"/>
              </a:rPr>
              <a:t/>
            </a:r>
            <a:br>
              <a:rPr lang="en-US" altLang="en-US" sz="2800">
                <a:solidFill>
                  <a:srgbClr val="C00000"/>
                </a:solidFill>
                <a:latin typeface="Times New Roman" panose="02020603050405020304" pitchFamily="18" charset="0"/>
                <a:cs typeface="Times New Roman" panose="02020603050405020304" pitchFamily="18" charset="0"/>
              </a:rPr>
            </a:br>
            <a:endParaRPr lang="en-US" altLang="en-US" sz="2800">
              <a:solidFill>
                <a:srgbClr val="C00000"/>
              </a:solidFill>
              <a:latin typeface="Times New Roman" panose="02020603050405020304" pitchFamily="18" charset="0"/>
              <a:cs typeface="Times New Roman" panose="02020603050405020304" pitchFamily="18" charset="0"/>
            </a:endParaRPr>
          </a:p>
        </p:txBody>
      </p:sp>
      <p:sp>
        <p:nvSpPr>
          <p:cNvPr id="23558" name="Title 5">
            <a:extLst>
              <a:ext uri="{FF2B5EF4-FFF2-40B4-BE49-F238E27FC236}">
                <a16:creationId xmlns:a16="http://schemas.microsoft.com/office/drawing/2014/main" id="{03C9A0A5-1658-4BFF-8C61-659C44436EF6}"/>
              </a:ext>
            </a:extLst>
          </p:cNvPr>
          <p:cNvSpPr txBox="1">
            <a:spLocks/>
          </p:cNvSpPr>
          <p:nvPr/>
        </p:nvSpPr>
        <p:spPr bwMode="auto">
          <a:xfrm>
            <a:off x="466725" y="2871788"/>
            <a:ext cx="73152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n-US" sz="3600">
                <a:solidFill>
                  <a:srgbClr val="00B050"/>
                </a:solidFill>
                <a:cs typeface="Times New Roman" panose="02020603050405020304" pitchFamily="18" charset="0"/>
              </a:rPr>
              <a:t>- Chủ yếu là điều trị triệu chứng bệnh như : hạ sốt , cắt cơn ho, thở oxy khi khó thở , tăng cường chế độ dinh dưỡng tốt, tạo tinh thần thoải mái tự tin sẽ được điều trị khỏi bệnh.</a:t>
            </a:r>
          </a:p>
        </p:txBody>
      </p:sp>
      <p:sp>
        <p:nvSpPr>
          <p:cNvPr id="23559" name="Title 5">
            <a:extLst>
              <a:ext uri="{FF2B5EF4-FFF2-40B4-BE49-F238E27FC236}">
                <a16:creationId xmlns:a16="http://schemas.microsoft.com/office/drawing/2014/main" id="{55AF3F32-AEDD-4949-9965-51013CAFB32E}"/>
              </a:ext>
            </a:extLst>
          </p:cNvPr>
          <p:cNvSpPr txBox="1">
            <a:spLocks/>
          </p:cNvSpPr>
          <p:nvPr/>
        </p:nvSpPr>
        <p:spPr bwMode="auto">
          <a:xfrm>
            <a:off x="457200" y="1160463"/>
            <a:ext cx="7315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n-US" sz="3600">
                <a:solidFill>
                  <a:srgbClr val="C00000"/>
                </a:solidFill>
                <a:cs typeface="Times New Roman" panose="02020603050405020304" pitchFamily="18" charset="0"/>
              </a:rPr>
              <a:t>- Đến thời điểm này chưa có thuốc và vaccin điều trị đặc hiệu</a:t>
            </a:r>
            <a:br>
              <a:rPr lang="en-US" altLang="en-US" sz="3600">
                <a:solidFill>
                  <a:srgbClr val="C00000"/>
                </a:solidFill>
                <a:cs typeface="Times New Roman" panose="02020603050405020304" pitchFamily="18" charset="0"/>
              </a:rPr>
            </a:br>
            <a:endParaRPr lang="en-US" altLang="en-US" sz="3600">
              <a:solidFill>
                <a:srgbClr val="C00000"/>
              </a:solidFill>
              <a:cs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8">
            <a:extLst>
              <a:ext uri="{FF2B5EF4-FFF2-40B4-BE49-F238E27FC236}">
                <a16:creationId xmlns:a16="http://schemas.microsoft.com/office/drawing/2014/main" id="{91603346-2135-40E9-BC5C-2A7A8738E72B}"/>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4579" name="Rectangle 16">
            <a:extLst>
              <a:ext uri="{FF2B5EF4-FFF2-40B4-BE49-F238E27FC236}">
                <a16:creationId xmlns:a16="http://schemas.microsoft.com/office/drawing/2014/main" id="{77DA827B-4507-49F1-AF7E-75EDCB85A485}"/>
              </a:ext>
            </a:extLst>
          </p:cNvPr>
          <p:cNvSpPr>
            <a:spLocks noChangeArrowheads="1"/>
          </p:cNvSpPr>
          <p:nvPr/>
        </p:nvSpPr>
        <p:spPr bwMode="auto">
          <a:xfrm>
            <a:off x="609600" y="858838"/>
            <a:ext cx="70104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b="1">
                <a:solidFill>
                  <a:srgbClr val="0070C0"/>
                </a:solidFill>
              </a:rPr>
              <a:t> </a:t>
            </a:r>
          </a:p>
          <a:p>
            <a:pPr algn="just" eaLnBrk="1" hangingPunct="1">
              <a:buFontTx/>
              <a:buAutoNum type="arabicPeriod"/>
            </a:pPr>
            <a:r>
              <a:rPr lang="en-US" altLang="en-US" sz="2000">
                <a:solidFill>
                  <a:srgbClr val="7030A0"/>
                </a:solidFill>
              </a:rPr>
              <a:t>Khu vực các ly hoặc phòng ở bệnh  nhân : lau rửa nền nhà, tay nắm cửa và bề mặt các đồ vật bằng dung dịch khử trùng có chứa 0,5 % Clo hoạt tính.</a:t>
            </a:r>
          </a:p>
          <a:p>
            <a:pPr algn="just" eaLnBrk="1" hangingPunct="1">
              <a:buFontTx/>
              <a:buAutoNum type="arabicPeriod"/>
            </a:pPr>
            <a:endParaRPr lang="en-US" altLang="en-US" sz="2000">
              <a:solidFill>
                <a:srgbClr val="7030A0"/>
              </a:solidFill>
            </a:endParaRPr>
          </a:p>
          <a:p>
            <a:pPr algn="just" eaLnBrk="1" hangingPunct="1">
              <a:buFontTx/>
              <a:buAutoNum type="arabicPeriod"/>
            </a:pPr>
            <a:r>
              <a:rPr lang="en-US" altLang="en-US" sz="2000">
                <a:solidFill>
                  <a:srgbClr val="002060"/>
                </a:solidFill>
              </a:rPr>
              <a:t>Chất  tiết đường hô hấp ( đờm , dãi, dịch mu4u họng, dịch phế quản …) của  bệnh nhân  phải xử lý triệt để bằng dung dịch khử trùng chứa 1,25% Clo hoạt tính với tỉ lệ 1:1 trong 30 phút sau đó thu gom theo quy định của cơ sở điều trị.</a:t>
            </a:r>
          </a:p>
          <a:p>
            <a:pPr algn="just" eaLnBrk="1" hangingPunct="1">
              <a:buFontTx/>
              <a:buAutoNum type="arabicPeriod"/>
            </a:pPr>
            <a:endParaRPr lang="en-US" altLang="en-US" sz="2000">
              <a:solidFill>
                <a:srgbClr val="002060"/>
              </a:solidFill>
            </a:endParaRPr>
          </a:p>
          <a:p>
            <a:pPr algn="just" eaLnBrk="1" hangingPunct="1">
              <a:buFontTx/>
              <a:buAutoNum type="arabicPeriod"/>
            </a:pPr>
            <a:r>
              <a:rPr lang="en-US" altLang="en-US" sz="2000">
                <a:solidFill>
                  <a:srgbClr val="7030A0"/>
                </a:solidFill>
              </a:rPr>
              <a:t>Các phương tiện chuyên chở bệnh nhân phải được sát trùng , tẩy uế bằng dung dịch khử trùng có chứa 0,5 % Clo hoạt tính .</a:t>
            </a:r>
          </a:p>
          <a:p>
            <a:pPr algn="just" eaLnBrk="1" hangingPunct="1">
              <a:buFontTx/>
              <a:buAutoNum type="arabicPeriod"/>
            </a:pPr>
            <a:endParaRPr lang="en-US" altLang="en-US" sz="2000">
              <a:solidFill>
                <a:srgbClr val="7030A0"/>
              </a:solidFill>
            </a:endParaRPr>
          </a:p>
          <a:p>
            <a:pPr algn="just" eaLnBrk="1" hangingPunct="1">
              <a:buFontTx/>
              <a:buAutoNum type="arabicPeriod"/>
            </a:pPr>
            <a:r>
              <a:rPr lang="en-US" altLang="en-US" sz="2000">
                <a:solidFill>
                  <a:srgbClr val="002060"/>
                </a:solidFill>
              </a:rPr>
              <a:t>Việc khử trùng  các khu vực liên quan khác bằng biện pháp lau bề mặt hoặc phun dung dịch khử trùng chứa 0,5% Clo hoạt tính sẽ do cán bộ dịch tễ quyết định dựa trên cơ sở điều tra thực tế.</a:t>
            </a:r>
          </a:p>
          <a:p>
            <a:pPr algn="just" eaLnBrk="1" hangingPunct="1">
              <a:buFontTx/>
              <a:buAutoNum type="arabicPeriod"/>
            </a:pPr>
            <a:endParaRPr lang="en-US" altLang="en-US" sz="1800"/>
          </a:p>
        </p:txBody>
      </p:sp>
      <p:sp>
        <p:nvSpPr>
          <p:cNvPr id="24580" name="Title 5">
            <a:extLst>
              <a:ext uri="{FF2B5EF4-FFF2-40B4-BE49-F238E27FC236}">
                <a16:creationId xmlns:a16="http://schemas.microsoft.com/office/drawing/2014/main" id="{371B768D-475F-4AA0-A20B-4BB132CBDE9C}"/>
              </a:ext>
            </a:extLst>
          </p:cNvPr>
          <p:cNvSpPr>
            <a:spLocks noGrp="1"/>
          </p:cNvSpPr>
          <p:nvPr>
            <p:ph type="title"/>
          </p:nvPr>
        </p:nvSpPr>
        <p:spPr>
          <a:xfrm>
            <a:off x="419100" y="109538"/>
            <a:ext cx="7391400" cy="708025"/>
          </a:xfrm>
        </p:spPr>
        <p:txBody>
          <a:bodyPr/>
          <a:lstStyle/>
          <a:p>
            <a:r>
              <a:rPr lang="en-US" altLang="en-US" sz="2000" b="1">
                <a:solidFill>
                  <a:srgbClr val="002060"/>
                </a:solidFill>
                <a:latin typeface="Times New Roman" panose="02020603050405020304" pitchFamily="18" charset="0"/>
                <a:cs typeface="Times New Roman" panose="02020603050405020304" pitchFamily="18" charset="0"/>
              </a:rPr>
              <a:t>KHỬ TRÙNG</a:t>
            </a:r>
            <a:br>
              <a:rPr lang="en-US" altLang="en-US" sz="2000" b="1">
                <a:solidFill>
                  <a:srgbClr val="002060"/>
                </a:solidFill>
                <a:latin typeface="Times New Roman" panose="02020603050405020304" pitchFamily="18" charset="0"/>
                <a:cs typeface="Times New Roman" panose="02020603050405020304" pitchFamily="18" charset="0"/>
              </a:rPr>
            </a:br>
            <a:r>
              <a:rPr lang="en-US" altLang="en-US" sz="2000" b="1">
                <a:solidFill>
                  <a:srgbClr val="002060"/>
                </a:solidFill>
                <a:latin typeface="Times New Roman" panose="02020603050405020304" pitchFamily="18" charset="0"/>
                <a:cs typeface="Times New Roman" panose="02020603050405020304" pitchFamily="18" charset="0"/>
              </a:rPr>
              <a:t> VÀ XỬ LÝ MÔI TRƯỜNG Ổ DỊCH</a:t>
            </a:r>
            <a:r>
              <a:rPr lang="en-US" altLang="en-US" sz="200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8">
            <a:extLst>
              <a:ext uri="{FF2B5EF4-FFF2-40B4-BE49-F238E27FC236}">
                <a16:creationId xmlns:a16="http://schemas.microsoft.com/office/drawing/2014/main" id="{3D60C97E-DB45-4654-84BB-1D1782284AC5}"/>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5603" name="Rectangle 16">
            <a:extLst>
              <a:ext uri="{FF2B5EF4-FFF2-40B4-BE49-F238E27FC236}">
                <a16:creationId xmlns:a16="http://schemas.microsoft.com/office/drawing/2014/main" id="{E786D0AD-ED89-4523-8393-BEBFF440FD8B}"/>
              </a:ext>
            </a:extLst>
          </p:cNvPr>
          <p:cNvSpPr>
            <a:spLocks noChangeArrowheads="1"/>
          </p:cNvSpPr>
          <p:nvPr/>
        </p:nvSpPr>
        <p:spPr bwMode="auto">
          <a:xfrm>
            <a:off x="573088" y="1462088"/>
            <a:ext cx="71231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b="1">
                <a:solidFill>
                  <a:srgbClr val="0070C0"/>
                </a:solidFill>
              </a:rPr>
              <a:t> </a:t>
            </a:r>
          </a:p>
          <a:p>
            <a:pPr algn="just" eaLnBrk="1" hangingPunct="1">
              <a:buFontTx/>
              <a:buAutoNum type="arabicPeriod"/>
            </a:pPr>
            <a:endParaRPr lang="en-US" altLang="en-US" sz="1800"/>
          </a:p>
        </p:txBody>
      </p:sp>
      <p:sp>
        <p:nvSpPr>
          <p:cNvPr id="25604" name="Title 5">
            <a:extLst>
              <a:ext uri="{FF2B5EF4-FFF2-40B4-BE49-F238E27FC236}">
                <a16:creationId xmlns:a16="http://schemas.microsoft.com/office/drawing/2014/main" id="{691B305B-9FE4-4E2E-AD13-20DBE05A374C}"/>
              </a:ext>
            </a:extLst>
          </p:cNvPr>
          <p:cNvSpPr>
            <a:spLocks noGrp="1"/>
          </p:cNvSpPr>
          <p:nvPr>
            <p:ph type="title"/>
          </p:nvPr>
        </p:nvSpPr>
        <p:spPr>
          <a:xfrm>
            <a:off x="762000" y="4724400"/>
            <a:ext cx="7589838" cy="1938338"/>
          </a:xfrm>
        </p:spPr>
        <p:txBody>
          <a:bodyPr/>
          <a:lstStyle/>
          <a:p>
            <a:pPr algn="l"/>
            <a:r>
              <a:rPr lang="vi-VN" altLang="en-US" sz="2000" b="1">
                <a:solidFill>
                  <a:srgbClr val="002060"/>
                </a:solidFill>
                <a:latin typeface="Times New Roman" panose="02020603050405020304" pitchFamily="18" charset="0"/>
                <a:cs typeface="Times New Roman" panose="02020603050405020304" pitchFamily="18" charset="0"/>
              </a:rPr>
              <a:t>Lưu</a:t>
            </a:r>
            <a:r>
              <a:rPr lang="en-US" altLang="en-US" sz="2000" b="1">
                <a:solidFill>
                  <a:srgbClr val="002060"/>
                </a:solidFill>
                <a:latin typeface="Times New Roman" panose="02020603050405020304" pitchFamily="18" charset="0"/>
                <a:cs typeface="Times New Roman" panose="02020603050405020304" pitchFamily="18" charset="0"/>
              </a:rPr>
              <a:t> ý :</a:t>
            </a:r>
            <a:br>
              <a:rPr lang="en-US" altLang="en-US" sz="2000" b="1">
                <a:solidFill>
                  <a:srgbClr val="002060"/>
                </a:solidFill>
                <a:latin typeface="Times New Roman" panose="02020603050405020304" pitchFamily="18" charset="0"/>
                <a:cs typeface="Times New Roman" panose="02020603050405020304" pitchFamily="18" charset="0"/>
              </a:rPr>
            </a:br>
            <a:r>
              <a:rPr lang="en-US" altLang="en-US" sz="2000" b="1">
                <a:solidFill>
                  <a:srgbClr val="002060"/>
                </a:solidFill>
                <a:latin typeface="Times New Roman" panose="02020603050405020304" pitchFamily="18" charset="0"/>
                <a:cs typeface="Times New Roman" panose="02020603050405020304" pitchFamily="18" charset="0"/>
              </a:rPr>
              <a:t>- Do tình hình đang có dịch trong cộng đồng nên trường học sẽ pha hoá chất Cloramin B khử khuẩn  : 01 muỗng cà phê/ 1 lít nước vệ sinh hàng ngày ; nếu có ca dịch thì  05 muỗng cà phê/ 1 lít nước </a:t>
            </a:r>
            <a:br>
              <a:rPr lang="en-US" altLang="en-US" sz="2000" b="1">
                <a:solidFill>
                  <a:srgbClr val="002060"/>
                </a:solidFill>
                <a:latin typeface="Times New Roman" panose="02020603050405020304" pitchFamily="18" charset="0"/>
                <a:cs typeface="Times New Roman" panose="02020603050405020304" pitchFamily="18" charset="0"/>
              </a:rPr>
            </a:br>
            <a:r>
              <a:rPr lang="en-US" altLang="en-US" sz="2000" b="1">
                <a:solidFill>
                  <a:srgbClr val="7030A0"/>
                </a:solidFill>
                <a:latin typeface="Times New Roman" panose="02020603050405020304" pitchFamily="18" charset="0"/>
                <a:cs typeface="Times New Roman" panose="02020603050405020304" pitchFamily="18" charset="0"/>
              </a:rPr>
              <a:t>- Trường hợp không có Cloramin B thì nên sử dụng Javel hoặc hóa chất khác để khử khuẩn (nguyên tắc pha theo hướng dẫn của nhà sản xuất).</a:t>
            </a:r>
            <a:endParaRPr lang="en-US" altLang="en-US" sz="2000" b="1">
              <a:solidFill>
                <a:srgbClr val="002060"/>
              </a:solidFill>
              <a:latin typeface="Times New Roman" panose="02020603050405020304" pitchFamily="18" charset="0"/>
              <a:cs typeface="Times New Roman" panose="02020603050405020304" pitchFamily="18" charset="0"/>
            </a:endParaRPr>
          </a:p>
        </p:txBody>
      </p:sp>
      <p:pic>
        <p:nvPicPr>
          <p:cNvPr id="25605" name="Picture 2">
            <a:extLst>
              <a:ext uri="{FF2B5EF4-FFF2-40B4-BE49-F238E27FC236}">
                <a16:creationId xmlns:a16="http://schemas.microsoft.com/office/drawing/2014/main" id="{C1915C59-67C4-436F-AD34-943821B42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315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8">
            <a:extLst>
              <a:ext uri="{FF2B5EF4-FFF2-40B4-BE49-F238E27FC236}">
                <a16:creationId xmlns:a16="http://schemas.microsoft.com/office/drawing/2014/main" id="{42E08288-C03B-4136-A197-7267989FAD3C}"/>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5605" name="Rectangle 16">
            <a:extLst>
              <a:ext uri="{FF2B5EF4-FFF2-40B4-BE49-F238E27FC236}">
                <a16:creationId xmlns:a16="http://schemas.microsoft.com/office/drawing/2014/main" id="{FCB72E13-4DDC-468F-81E6-0D6D7F7D327E}"/>
              </a:ext>
            </a:extLst>
          </p:cNvPr>
          <p:cNvSpPr>
            <a:spLocks noChangeArrowheads="1"/>
          </p:cNvSpPr>
          <p:nvPr/>
        </p:nvSpPr>
        <p:spPr bwMode="auto">
          <a:xfrm>
            <a:off x="457200" y="1600200"/>
            <a:ext cx="7162800" cy="2000250"/>
          </a:xfrm>
          <a:prstGeom prst="rect">
            <a:avLst/>
          </a:prstGeom>
          <a:noFill/>
          <a:ln w="9525">
            <a:noFill/>
            <a:miter lim="800000"/>
            <a:headEnd/>
            <a:tailEnd/>
          </a:ln>
        </p:spPr>
        <p:txBody>
          <a:bodyPr>
            <a:spAutoFit/>
          </a:bodyPr>
          <a:lstStyle/>
          <a:p>
            <a:pPr marL="457200" indent="-457200" algn="just">
              <a:defRPr/>
            </a:pPr>
            <a:r>
              <a:rPr lang="en-US" b="1" dirty="0">
                <a:solidFill>
                  <a:srgbClr val="0070C0"/>
                </a:solidFill>
                <a:cs typeface="+mn-cs"/>
              </a:rPr>
              <a:t>     </a:t>
            </a:r>
          </a:p>
          <a:p>
            <a:pPr marL="457200" indent="-457200" algn="just">
              <a:defRPr/>
            </a:pPr>
            <a:r>
              <a:rPr lang="en-US" sz="4400" dirty="0">
                <a:solidFill>
                  <a:schemeClr val="accent1">
                    <a:lumMod val="50000"/>
                  </a:schemeClr>
                </a:solidFill>
                <a:cs typeface="+mn-cs"/>
              </a:rPr>
              <a:t>       </a:t>
            </a:r>
          </a:p>
          <a:p>
            <a:pPr marL="457200" indent="-457200" algn="just">
              <a:defRPr/>
            </a:pPr>
            <a:endParaRPr lang="en-US" sz="3200" b="1" dirty="0">
              <a:solidFill>
                <a:srgbClr val="0070C0"/>
              </a:solidFill>
              <a:cs typeface="+mn-cs"/>
            </a:endParaRPr>
          </a:p>
          <a:p>
            <a:pPr marL="457200" indent="-457200" algn="just">
              <a:defRPr/>
            </a:pPr>
            <a:r>
              <a:rPr lang="en-US" dirty="0">
                <a:cs typeface="+mn-cs"/>
              </a:rPr>
              <a:t>  </a:t>
            </a:r>
            <a:endParaRPr lang="en-US" sz="2800" dirty="0">
              <a:cs typeface="+mn-cs"/>
            </a:endParaRPr>
          </a:p>
        </p:txBody>
      </p:sp>
      <p:sp>
        <p:nvSpPr>
          <p:cNvPr id="26628" name="Title 5">
            <a:extLst>
              <a:ext uri="{FF2B5EF4-FFF2-40B4-BE49-F238E27FC236}">
                <a16:creationId xmlns:a16="http://schemas.microsoft.com/office/drawing/2014/main" id="{FD974A51-732D-4EBE-9519-13F7A936F383}"/>
              </a:ext>
            </a:extLst>
          </p:cNvPr>
          <p:cNvSpPr>
            <a:spLocks noGrp="1"/>
          </p:cNvSpPr>
          <p:nvPr>
            <p:ph type="title"/>
          </p:nvPr>
        </p:nvSpPr>
        <p:spPr>
          <a:xfrm>
            <a:off x="228600" y="320675"/>
            <a:ext cx="7467600" cy="523875"/>
          </a:xfrm>
        </p:spPr>
        <p:txBody>
          <a:bodyPr/>
          <a:lstStyle/>
          <a:p>
            <a:r>
              <a:rPr lang="en-US" altLang="en-US" sz="2800" b="1">
                <a:solidFill>
                  <a:srgbClr val="C00000"/>
                </a:solidFill>
                <a:latin typeface="Times New Roman" panose="02020603050405020304" pitchFamily="18" charset="0"/>
                <a:cs typeface="Times New Roman" panose="02020603050405020304" pitchFamily="18" charset="0"/>
              </a:rPr>
              <a:t>KHẨU TRANG THƯỜNG VÀ N95</a:t>
            </a:r>
          </a:p>
        </p:txBody>
      </p:sp>
      <p:pic>
        <p:nvPicPr>
          <p:cNvPr id="26629" name="Picture 40">
            <a:extLst>
              <a:ext uri="{FF2B5EF4-FFF2-40B4-BE49-F238E27FC236}">
                <a16:creationId xmlns:a16="http://schemas.microsoft.com/office/drawing/2014/main" id="{1E0718AB-7DFB-4097-8E1E-F84A7738F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7239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a:extLst>
              <a:ext uri="{FF2B5EF4-FFF2-40B4-BE49-F238E27FC236}">
                <a16:creationId xmlns:a16="http://schemas.microsoft.com/office/drawing/2014/main" id="{655A54AF-CA56-499E-8A85-8A4166523AB5}"/>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5605" name="Rectangle 16">
            <a:extLst>
              <a:ext uri="{FF2B5EF4-FFF2-40B4-BE49-F238E27FC236}">
                <a16:creationId xmlns:a16="http://schemas.microsoft.com/office/drawing/2014/main" id="{9ACC8E42-6158-4986-AE7E-02CC7A217014}"/>
              </a:ext>
            </a:extLst>
          </p:cNvPr>
          <p:cNvSpPr>
            <a:spLocks noChangeArrowheads="1"/>
          </p:cNvSpPr>
          <p:nvPr/>
        </p:nvSpPr>
        <p:spPr bwMode="auto">
          <a:xfrm>
            <a:off x="457200" y="1600200"/>
            <a:ext cx="7162800" cy="2000250"/>
          </a:xfrm>
          <a:prstGeom prst="rect">
            <a:avLst/>
          </a:prstGeom>
          <a:noFill/>
          <a:ln w="9525">
            <a:noFill/>
            <a:miter lim="800000"/>
            <a:headEnd/>
            <a:tailEnd/>
          </a:ln>
        </p:spPr>
        <p:txBody>
          <a:bodyPr>
            <a:spAutoFit/>
          </a:bodyPr>
          <a:lstStyle/>
          <a:p>
            <a:pPr marL="457200" indent="-457200" algn="just">
              <a:defRPr/>
            </a:pPr>
            <a:r>
              <a:rPr lang="en-US" b="1" dirty="0">
                <a:solidFill>
                  <a:srgbClr val="0070C0"/>
                </a:solidFill>
                <a:cs typeface="+mn-cs"/>
              </a:rPr>
              <a:t>     </a:t>
            </a:r>
          </a:p>
          <a:p>
            <a:pPr marL="457200" indent="-457200" algn="just">
              <a:defRPr/>
            </a:pPr>
            <a:r>
              <a:rPr lang="en-US" sz="4400" dirty="0">
                <a:solidFill>
                  <a:schemeClr val="accent1">
                    <a:lumMod val="50000"/>
                  </a:schemeClr>
                </a:solidFill>
                <a:cs typeface="+mn-cs"/>
              </a:rPr>
              <a:t>       </a:t>
            </a:r>
          </a:p>
          <a:p>
            <a:pPr marL="457200" indent="-457200" algn="just">
              <a:defRPr/>
            </a:pPr>
            <a:endParaRPr lang="en-US" sz="3200" b="1" dirty="0">
              <a:solidFill>
                <a:srgbClr val="0070C0"/>
              </a:solidFill>
              <a:cs typeface="+mn-cs"/>
            </a:endParaRPr>
          </a:p>
          <a:p>
            <a:pPr marL="457200" indent="-457200" algn="just">
              <a:defRPr/>
            </a:pPr>
            <a:r>
              <a:rPr lang="en-US" dirty="0">
                <a:cs typeface="+mn-cs"/>
              </a:rPr>
              <a:t>  </a:t>
            </a:r>
            <a:endParaRPr lang="en-US" sz="2800" dirty="0">
              <a:cs typeface="+mn-cs"/>
            </a:endParaRPr>
          </a:p>
        </p:txBody>
      </p:sp>
      <p:sp>
        <p:nvSpPr>
          <p:cNvPr id="27652" name="Title 5">
            <a:extLst>
              <a:ext uri="{FF2B5EF4-FFF2-40B4-BE49-F238E27FC236}">
                <a16:creationId xmlns:a16="http://schemas.microsoft.com/office/drawing/2014/main" id="{292D5CCE-DF34-4CC7-AB14-4B2A882CA779}"/>
              </a:ext>
            </a:extLst>
          </p:cNvPr>
          <p:cNvSpPr>
            <a:spLocks noGrp="1"/>
          </p:cNvSpPr>
          <p:nvPr>
            <p:ph type="title"/>
          </p:nvPr>
        </p:nvSpPr>
        <p:spPr>
          <a:xfrm>
            <a:off x="169863" y="381000"/>
            <a:ext cx="7467600" cy="523875"/>
          </a:xfrm>
        </p:spPr>
        <p:txBody>
          <a:bodyPr/>
          <a:lstStyle/>
          <a:p>
            <a:r>
              <a:rPr lang="en-US" altLang="en-US" sz="2800" b="1">
                <a:solidFill>
                  <a:srgbClr val="C00000"/>
                </a:solidFill>
                <a:latin typeface="Times New Roman" panose="02020603050405020304" pitchFamily="18" charset="0"/>
                <a:cs typeface="Times New Roman" panose="02020603050405020304" pitchFamily="18" charset="0"/>
              </a:rPr>
              <a:t>KHẨU TRANG 3D </a:t>
            </a:r>
          </a:p>
        </p:txBody>
      </p:sp>
      <p:pic>
        <p:nvPicPr>
          <p:cNvPr id="27653" name="Picture 2" descr="https://cdnimg.nhabanhang.com/sp/f/160301/hop-khau-trang-3m-9001v-25-chiec-chong-khoi-bui-nano-pm2-5-va-hoa-chat-13.jpg">
            <a:extLst>
              <a:ext uri="{FF2B5EF4-FFF2-40B4-BE49-F238E27FC236}">
                <a16:creationId xmlns:a16="http://schemas.microsoft.com/office/drawing/2014/main" id="{C1E0C3C6-621F-4F24-85E5-382FE0617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600200"/>
            <a:ext cx="64865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8">
            <a:extLst>
              <a:ext uri="{FF2B5EF4-FFF2-40B4-BE49-F238E27FC236}">
                <a16:creationId xmlns:a16="http://schemas.microsoft.com/office/drawing/2014/main" id="{42729FDD-5F73-4AA6-84A8-7B12949D9EBB}"/>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5605" name="Rectangle 16">
            <a:extLst>
              <a:ext uri="{FF2B5EF4-FFF2-40B4-BE49-F238E27FC236}">
                <a16:creationId xmlns:a16="http://schemas.microsoft.com/office/drawing/2014/main" id="{E5F4BDC7-045E-486E-9C82-7E943E90B1EA}"/>
              </a:ext>
            </a:extLst>
          </p:cNvPr>
          <p:cNvSpPr>
            <a:spLocks noChangeArrowheads="1"/>
          </p:cNvSpPr>
          <p:nvPr/>
        </p:nvSpPr>
        <p:spPr bwMode="auto">
          <a:xfrm>
            <a:off x="457200" y="1600200"/>
            <a:ext cx="7162800" cy="2000250"/>
          </a:xfrm>
          <a:prstGeom prst="rect">
            <a:avLst/>
          </a:prstGeom>
          <a:noFill/>
          <a:ln w="9525">
            <a:noFill/>
            <a:miter lim="800000"/>
            <a:headEnd/>
            <a:tailEnd/>
          </a:ln>
        </p:spPr>
        <p:txBody>
          <a:bodyPr>
            <a:spAutoFit/>
          </a:bodyPr>
          <a:lstStyle/>
          <a:p>
            <a:pPr marL="457200" indent="-457200" algn="just">
              <a:defRPr/>
            </a:pPr>
            <a:r>
              <a:rPr lang="en-US" b="1" dirty="0">
                <a:solidFill>
                  <a:srgbClr val="0070C0"/>
                </a:solidFill>
                <a:cs typeface="+mn-cs"/>
              </a:rPr>
              <a:t>     </a:t>
            </a:r>
          </a:p>
          <a:p>
            <a:pPr marL="457200" indent="-457200" algn="just">
              <a:defRPr/>
            </a:pPr>
            <a:r>
              <a:rPr lang="en-US" sz="4400" dirty="0">
                <a:solidFill>
                  <a:schemeClr val="accent1">
                    <a:lumMod val="50000"/>
                  </a:schemeClr>
                </a:solidFill>
                <a:cs typeface="+mn-cs"/>
              </a:rPr>
              <a:t>       </a:t>
            </a:r>
          </a:p>
          <a:p>
            <a:pPr marL="457200" indent="-457200" algn="just">
              <a:defRPr/>
            </a:pPr>
            <a:endParaRPr lang="en-US" sz="3200" b="1" dirty="0">
              <a:solidFill>
                <a:srgbClr val="0070C0"/>
              </a:solidFill>
              <a:cs typeface="+mn-cs"/>
            </a:endParaRPr>
          </a:p>
          <a:p>
            <a:pPr marL="457200" indent="-457200" algn="just">
              <a:defRPr/>
            </a:pPr>
            <a:r>
              <a:rPr lang="en-US" dirty="0">
                <a:cs typeface="+mn-cs"/>
              </a:rPr>
              <a:t>  </a:t>
            </a:r>
            <a:endParaRPr lang="en-US" sz="2800" dirty="0">
              <a:cs typeface="+mn-cs"/>
            </a:endParaRPr>
          </a:p>
        </p:txBody>
      </p:sp>
      <p:sp>
        <p:nvSpPr>
          <p:cNvPr id="28676" name="Title 5">
            <a:extLst>
              <a:ext uri="{FF2B5EF4-FFF2-40B4-BE49-F238E27FC236}">
                <a16:creationId xmlns:a16="http://schemas.microsoft.com/office/drawing/2014/main" id="{63B52B36-CACB-4234-BE84-F1ECC6BC25FD}"/>
              </a:ext>
            </a:extLst>
          </p:cNvPr>
          <p:cNvSpPr>
            <a:spLocks noGrp="1"/>
          </p:cNvSpPr>
          <p:nvPr>
            <p:ph type="title"/>
          </p:nvPr>
        </p:nvSpPr>
        <p:spPr>
          <a:xfrm>
            <a:off x="169863" y="381000"/>
            <a:ext cx="7467600" cy="523875"/>
          </a:xfrm>
        </p:spPr>
        <p:txBody>
          <a:bodyPr/>
          <a:lstStyle/>
          <a:p>
            <a:r>
              <a:rPr lang="en-US" altLang="en-US" sz="2800" b="1">
                <a:solidFill>
                  <a:srgbClr val="C00000"/>
                </a:solidFill>
                <a:latin typeface="Times New Roman" panose="02020603050405020304" pitchFamily="18" charset="0"/>
                <a:cs typeface="Times New Roman" panose="02020603050405020304" pitchFamily="18" charset="0"/>
              </a:rPr>
              <a:t>           KHẨU TRANG THƯỜNG KHÁC </a:t>
            </a:r>
          </a:p>
        </p:txBody>
      </p:sp>
      <p:pic>
        <p:nvPicPr>
          <p:cNvPr id="28677" name="Picture 2" descr="khẩu trang chống bụi">
            <a:extLst>
              <a:ext uri="{FF2B5EF4-FFF2-40B4-BE49-F238E27FC236}">
                <a16:creationId xmlns:a16="http://schemas.microsoft.com/office/drawing/2014/main" id="{992ABE72-B84B-429E-B4C6-68DF59117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1600200"/>
            <a:ext cx="3836987"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https://media3.scdn.vn/img2/2018/6_15/vcbQUH_simg_d0daf0_800x1200_max.jpg">
            <a:extLst>
              <a:ext uri="{FF2B5EF4-FFF2-40B4-BE49-F238E27FC236}">
                <a16:creationId xmlns:a16="http://schemas.microsoft.com/office/drawing/2014/main" id="{E42F642A-AC2A-41A7-B7FC-574769A23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1910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8">
            <a:extLst>
              <a:ext uri="{FF2B5EF4-FFF2-40B4-BE49-F238E27FC236}">
                <a16:creationId xmlns:a16="http://schemas.microsoft.com/office/drawing/2014/main" id="{0C1ADD8A-0114-4FC2-9F84-8A40CFAD62C5}"/>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5605" name="Rectangle 16">
            <a:extLst>
              <a:ext uri="{FF2B5EF4-FFF2-40B4-BE49-F238E27FC236}">
                <a16:creationId xmlns:a16="http://schemas.microsoft.com/office/drawing/2014/main" id="{EA6B08C2-EF2C-44E1-85C6-6AB87B6AA9D3}"/>
              </a:ext>
            </a:extLst>
          </p:cNvPr>
          <p:cNvSpPr>
            <a:spLocks noChangeArrowheads="1"/>
          </p:cNvSpPr>
          <p:nvPr/>
        </p:nvSpPr>
        <p:spPr bwMode="auto">
          <a:xfrm>
            <a:off x="241300" y="609600"/>
            <a:ext cx="7543800" cy="5816600"/>
          </a:xfrm>
          <a:prstGeom prst="rect">
            <a:avLst/>
          </a:prstGeom>
          <a:noFill/>
          <a:ln w="9525">
            <a:noFill/>
            <a:miter lim="800000"/>
            <a:headEnd/>
            <a:tailEnd/>
          </a:ln>
        </p:spPr>
        <p:txBody>
          <a:bodyPr>
            <a:spAutoFit/>
          </a:bodyPr>
          <a:lstStyle/>
          <a:p>
            <a:pPr marL="457200" indent="-457200" algn="just">
              <a:defRPr/>
            </a:pPr>
            <a:r>
              <a:rPr lang="en-US" sz="1800" dirty="0">
                <a:cs typeface="+mn-cs"/>
              </a:rPr>
              <a:t>       </a:t>
            </a:r>
          </a:p>
          <a:p>
            <a:pPr marL="457200" indent="-457200" algn="just">
              <a:defRPr/>
            </a:pPr>
            <a:endParaRPr lang="en-US" sz="1800" dirty="0">
              <a:cs typeface="+mn-cs"/>
            </a:endParaRPr>
          </a:p>
          <a:p>
            <a:pPr marL="457200" indent="-457200" algn="just">
              <a:defRPr/>
            </a:pPr>
            <a:r>
              <a:rPr lang="en-US" dirty="0">
                <a:solidFill>
                  <a:srgbClr val="0070C0"/>
                </a:solidFill>
                <a:cs typeface="+mn-cs"/>
              </a:rPr>
              <a:t>         - </a:t>
            </a:r>
            <a:r>
              <a:rPr lang="en-US" dirty="0" err="1">
                <a:solidFill>
                  <a:srgbClr val="0070C0"/>
                </a:solidFill>
                <a:cs typeface="+mn-cs"/>
              </a:rPr>
              <a:t>Chỉ</a:t>
            </a:r>
            <a:r>
              <a:rPr lang="en-US" dirty="0">
                <a:solidFill>
                  <a:srgbClr val="0070C0"/>
                </a:solidFill>
                <a:cs typeface="+mn-cs"/>
              </a:rPr>
              <a:t> </a:t>
            </a:r>
            <a:r>
              <a:rPr lang="en-US" dirty="0" err="1">
                <a:solidFill>
                  <a:srgbClr val="0070C0"/>
                </a:solidFill>
                <a:cs typeface="+mn-cs"/>
              </a:rPr>
              <a:t>thị</a:t>
            </a:r>
            <a:r>
              <a:rPr lang="en-US" dirty="0">
                <a:solidFill>
                  <a:srgbClr val="0070C0"/>
                </a:solidFill>
                <a:cs typeface="+mn-cs"/>
              </a:rPr>
              <a:t> </a:t>
            </a:r>
            <a:r>
              <a:rPr lang="en-US" dirty="0" err="1">
                <a:solidFill>
                  <a:srgbClr val="0070C0"/>
                </a:solidFill>
                <a:cs typeface="+mn-cs"/>
              </a:rPr>
              <a:t>số</a:t>
            </a:r>
            <a:r>
              <a:rPr lang="en-US" dirty="0">
                <a:solidFill>
                  <a:srgbClr val="0070C0"/>
                </a:solidFill>
                <a:cs typeface="+mn-cs"/>
              </a:rPr>
              <a:t> 05/CT-</a:t>
            </a:r>
            <a:r>
              <a:rPr lang="en-US" dirty="0" err="1">
                <a:solidFill>
                  <a:srgbClr val="0070C0"/>
                </a:solidFill>
                <a:cs typeface="+mn-cs"/>
              </a:rPr>
              <a:t>TTg</a:t>
            </a:r>
            <a:r>
              <a:rPr lang="en-US" dirty="0">
                <a:solidFill>
                  <a:srgbClr val="0070C0"/>
                </a:solidFill>
                <a:cs typeface="+mn-cs"/>
              </a:rPr>
              <a:t> </a:t>
            </a:r>
            <a:r>
              <a:rPr lang="en-US" dirty="0" err="1">
                <a:solidFill>
                  <a:srgbClr val="0070C0"/>
                </a:solidFill>
                <a:cs typeface="+mn-cs"/>
              </a:rPr>
              <a:t>ngày</a:t>
            </a:r>
            <a:r>
              <a:rPr lang="en-US" dirty="0">
                <a:solidFill>
                  <a:srgbClr val="0070C0"/>
                </a:solidFill>
                <a:cs typeface="+mn-cs"/>
              </a:rPr>
              <a:t> 28/01/2020 </a:t>
            </a:r>
            <a:r>
              <a:rPr lang="en-US" dirty="0" err="1">
                <a:solidFill>
                  <a:srgbClr val="0070C0"/>
                </a:solidFill>
                <a:cs typeface="+mn-cs"/>
              </a:rPr>
              <a:t>của</a:t>
            </a:r>
            <a:r>
              <a:rPr lang="en-US" dirty="0">
                <a:solidFill>
                  <a:srgbClr val="0070C0"/>
                </a:solidFill>
                <a:cs typeface="+mn-cs"/>
              </a:rPr>
              <a:t> </a:t>
            </a:r>
            <a:r>
              <a:rPr lang="en-US" dirty="0" err="1">
                <a:solidFill>
                  <a:srgbClr val="0070C0"/>
                </a:solidFill>
                <a:cs typeface="+mn-cs"/>
              </a:rPr>
              <a:t>Chính</a:t>
            </a:r>
            <a:r>
              <a:rPr lang="en-US" dirty="0">
                <a:solidFill>
                  <a:srgbClr val="0070C0"/>
                </a:solidFill>
                <a:cs typeface="+mn-cs"/>
              </a:rPr>
              <a:t> </a:t>
            </a:r>
            <a:r>
              <a:rPr lang="en-US" dirty="0" err="1">
                <a:solidFill>
                  <a:srgbClr val="0070C0"/>
                </a:solidFill>
                <a:cs typeface="+mn-cs"/>
              </a:rPr>
              <a:t>phủ</a:t>
            </a:r>
            <a:r>
              <a:rPr lang="en-US" dirty="0">
                <a:solidFill>
                  <a:srgbClr val="0070C0"/>
                </a:solidFill>
                <a:cs typeface="+mn-cs"/>
              </a:rPr>
              <a:t> </a:t>
            </a:r>
            <a:r>
              <a:rPr lang="en-US" dirty="0" err="1">
                <a:solidFill>
                  <a:srgbClr val="0070C0"/>
                </a:solidFill>
                <a:cs typeface="+mn-cs"/>
              </a:rPr>
              <a:t>về</a:t>
            </a:r>
            <a:r>
              <a:rPr lang="en-US" dirty="0">
                <a:solidFill>
                  <a:srgbClr val="0070C0"/>
                </a:solidFill>
                <a:cs typeface="+mn-cs"/>
              </a:rPr>
              <a:t> </a:t>
            </a:r>
            <a:r>
              <a:rPr lang="en-US" dirty="0" err="1">
                <a:solidFill>
                  <a:srgbClr val="0070C0"/>
                </a:solidFill>
                <a:cs typeface="+mn-cs"/>
              </a:rPr>
              <a:t>phòng</a:t>
            </a:r>
            <a:r>
              <a:rPr lang="en-US" dirty="0">
                <a:solidFill>
                  <a:srgbClr val="0070C0"/>
                </a:solidFill>
                <a:cs typeface="+mn-cs"/>
              </a:rPr>
              <a:t>, </a:t>
            </a:r>
            <a:r>
              <a:rPr lang="en-US" dirty="0" err="1">
                <a:solidFill>
                  <a:srgbClr val="0070C0"/>
                </a:solidFill>
                <a:cs typeface="+mn-cs"/>
              </a:rPr>
              <a:t>chống</a:t>
            </a:r>
            <a:r>
              <a:rPr lang="en-US" dirty="0">
                <a:solidFill>
                  <a:srgbClr val="0070C0"/>
                </a:solidFill>
                <a:cs typeface="+mn-cs"/>
              </a:rPr>
              <a:t> </a:t>
            </a:r>
            <a:r>
              <a:rPr lang="en-US" dirty="0" err="1">
                <a:solidFill>
                  <a:srgbClr val="0070C0"/>
                </a:solidFill>
                <a:cs typeface="+mn-cs"/>
              </a:rPr>
              <a:t>dịch</a:t>
            </a:r>
            <a:r>
              <a:rPr lang="en-US" dirty="0">
                <a:solidFill>
                  <a:srgbClr val="0070C0"/>
                </a:solidFill>
                <a:cs typeface="+mn-cs"/>
              </a:rPr>
              <a:t> </a:t>
            </a:r>
            <a:r>
              <a:rPr lang="en-US" dirty="0" err="1">
                <a:solidFill>
                  <a:srgbClr val="0070C0"/>
                </a:solidFill>
                <a:cs typeface="+mn-cs"/>
              </a:rPr>
              <a:t>bệnh</a:t>
            </a:r>
            <a:r>
              <a:rPr lang="en-US" dirty="0">
                <a:solidFill>
                  <a:srgbClr val="0070C0"/>
                </a:solidFill>
                <a:cs typeface="+mn-cs"/>
              </a:rPr>
              <a:t> </a:t>
            </a:r>
            <a:r>
              <a:rPr lang="en-US" dirty="0" err="1">
                <a:solidFill>
                  <a:srgbClr val="0070C0"/>
                </a:solidFill>
                <a:cs typeface="+mn-cs"/>
              </a:rPr>
              <a:t>viêm</a:t>
            </a:r>
            <a:r>
              <a:rPr lang="en-US" dirty="0">
                <a:solidFill>
                  <a:srgbClr val="0070C0"/>
                </a:solidFill>
                <a:cs typeface="+mn-cs"/>
              </a:rPr>
              <a:t> đường </a:t>
            </a:r>
            <a:r>
              <a:rPr lang="en-US" dirty="0" err="1">
                <a:solidFill>
                  <a:srgbClr val="0070C0"/>
                </a:solidFill>
                <a:cs typeface="+mn-cs"/>
              </a:rPr>
              <a:t>hô</a:t>
            </a:r>
            <a:r>
              <a:rPr lang="en-US" dirty="0">
                <a:solidFill>
                  <a:srgbClr val="0070C0"/>
                </a:solidFill>
                <a:cs typeface="+mn-cs"/>
              </a:rPr>
              <a:t> </a:t>
            </a:r>
            <a:r>
              <a:rPr lang="en-US" dirty="0" err="1">
                <a:solidFill>
                  <a:srgbClr val="0070C0"/>
                </a:solidFill>
                <a:cs typeface="+mn-cs"/>
              </a:rPr>
              <a:t>hấp</a:t>
            </a:r>
            <a:r>
              <a:rPr lang="en-US" dirty="0">
                <a:solidFill>
                  <a:srgbClr val="0070C0"/>
                </a:solidFill>
                <a:cs typeface="+mn-cs"/>
              </a:rPr>
              <a:t> </a:t>
            </a:r>
            <a:r>
              <a:rPr lang="en-US" dirty="0" err="1">
                <a:solidFill>
                  <a:srgbClr val="0070C0"/>
                </a:solidFill>
                <a:cs typeface="+mn-cs"/>
              </a:rPr>
              <a:t>cấp</a:t>
            </a:r>
            <a:r>
              <a:rPr lang="en-US" dirty="0">
                <a:solidFill>
                  <a:srgbClr val="0070C0"/>
                </a:solidFill>
                <a:cs typeface="+mn-cs"/>
              </a:rPr>
              <a:t> do </a:t>
            </a:r>
            <a:r>
              <a:rPr lang="en-US" dirty="0" err="1">
                <a:solidFill>
                  <a:srgbClr val="0070C0"/>
                </a:solidFill>
                <a:cs typeface="+mn-cs"/>
              </a:rPr>
              <a:t>chủng</a:t>
            </a:r>
            <a:r>
              <a:rPr lang="en-US" dirty="0">
                <a:solidFill>
                  <a:srgbClr val="0070C0"/>
                </a:solidFill>
                <a:cs typeface="+mn-cs"/>
              </a:rPr>
              <a:t> </a:t>
            </a:r>
            <a:r>
              <a:rPr lang="en-US" dirty="0" err="1">
                <a:solidFill>
                  <a:srgbClr val="0070C0"/>
                </a:solidFill>
                <a:cs typeface="+mn-cs"/>
              </a:rPr>
              <a:t>mới</a:t>
            </a:r>
            <a:r>
              <a:rPr lang="en-US" dirty="0">
                <a:solidFill>
                  <a:srgbClr val="0070C0"/>
                </a:solidFill>
                <a:cs typeface="+mn-cs"/>
              </a:rPr>
              <a:t> </a:t>
            </a:r>
            <a:r>
              <a:rPr lang="en-US" dirty="0" err="1">
                <a:solidFill>
                  <a:srgbClr val="0070C0"/>
                </a:solidFill>
                <a:cs typeface="+mn-cs"/>
              </a:rPr>
              <a:t>của</a:t>
            </a:r>
            <a:r>
              <a:rPr lang="en-US" dirty="0">
                <a:solidFill>
                  <a:srgbClr val="0070C0"/>
                </a:solidFill>
                <a:cs typeface="+mn-cs"/>
              </a:rPr>
              <a:t> virus Corona </a:t>
            </a:r>
            <a:r>
              <a:rPr lang="en-US" dirty="0" err="1">
                <a:solidFill>
                  <a:srgbClr val="0070C0"/>
                </a:solidFill>
                <a:cs typeface="+mn-cs"/>
              </a:rPr>
              <a:t>gây</a:t>
            </a:r>
            <a:r>
              <a:rPr lang="en-US" dirty="0">
                <a:solidFill>
                  <a:srgbClr val="0070C0"/>
                </a:solidFill>
                <a:cs typeface="+mn-cs"/>
              </a:rPr>
              <a:t> </a:t>
            </a:r>
            <a:r>
              <a:rPr lang="en-US" dirty="0" err="1">
                <a:solidFill>
                  <a:srgbClr val="0070C0"/>
                </a:solidFill>
                <a:cs typeface="+mn-cs"/>
              </a:rPr>
              <a:t>ra.</a:t>
            </a:r>
            <a:r>
              <a:rPr lang="en-US" dirty="0">
                <a:solidFill>
                  <a:srgbClr val="0070C0"/>
                </a:solidFill>
                <a:cs typeface="+mn-cs"/>
              </a:rPr>
              <a:t> </a:t>
            </a:r>
            <a:endParaRPr lang="en-US" dirty="0">
              <a:cs typeface="+mn-cs"/>
            </a:endParaRPr>
          </a:p>
          <a:p>
            <a:pPr marL="457200" indent="-457200" algn="just">
              <a:defRPr/>
            </a:pPr>
            <a:r>
              <a:rPr lang="en-US" dirty="0">
                <a:cs typeface="+mn-cs"/>
              </a:rPr>
              <a:t>        - </a:t>
            </a:r>
            <a:r>
              <a:rPr lang="en-US" dirty="0" err="1">
                <a:cs typeface="+mn-cs"/>
              </a:rPr>
              <a:t>Quyết</a:t>
            </a:r>
            <a:r>
              <a:rPr lang="en-US" dirty="0">
                <a:cs typeface="+mn-cs"/>
              </a:rPr>
              <a:t> </a:t>
            </a:r>
            <a:r>
              <a:rPr lang="en-US" dirty="0" err="1">
                <a:cs typeface="+mn-cs"/>
              </a:rPr>
              <a:t>định</a:t>
            </a:r>
            <a:r>
              <a:rPr lang="en-US" dirty="0">
                <a:cs typeface="+mn-cs"/>
              </a:rPr>
              <a:t> </a:t>
            </a:r>
            <a:r>
              <a:rPr lang="en-US" dirty="0" err="1">
                <a:cs typeface="+mn-cs"/>
              </a:rPr>
              <a:t>số</a:t>
            </a:r>
            <a:r>
              <a:rPr lang="en-US" dirty="0">
                <a:cs typeface="+mn-cs"/>
              </a:rPr>
              <a:t> 173/QĐ-</a:t>
            </a:r>
            <a:r>
              <a:rPr lang="en-US" dirty="0" err="1">
                <a:cs typeface="+mn-cs"/>
              </a:rPr>
              <a:t>TTg</a:t>
            </a:r>
            <a:r>
              <a:rPr lang="en-US" dirty="0">
                <a:cs typeface="+mn-cs"/>
              </a:rPr>
              <a:t> </a:t>
            </a:r>
            <a:r>
              <a:rPr lang="en-US" dirty="0" err="1">
                <a:cs typeface="+mn-cs"/>
              </a:rPr>
              <a:t>ngày</a:t>
            </a:r>
            <a:r>
              <a:rPr lang="en-US" dirty="0">
                <a:cs typeface="+mn-cs"/>
              </a:rPr>
              <a:t> 01/02/2020 </a:t>
            </a:r>
            <a:r>
              <a:rPr lang="en-US" dirty="0" err="1">
                <a:cs typeface="+mn-cs"/>
              </a:rPr>
              <a:t>của</a:t>
            </a:r>
            <a:r>
              <a:rPr lang="en-US" dirty="0">
                <a:cs typeface="+mn-cs"/>
              </a:rPr>
              <a:t> </a:t>
            </a:r>
            <a:r>
              <a:rPr lang="en-US" dirty="0" err="1">
                <a:cs typeface="+mn-cs"/>
              </a:rPr>
              <a:t>Thủ</a:t>
            </a:r>
            <a:r>
              <a:rPr lang="en-US" dirty="0">
                <a:cs typeface="+mn-cs"/>
              </a:rPr>
              <a:t> </a:t>
            </a:r>
            <a:r>
              <a:rPr lang="en-US" dirty="0" err="1">
                <a:cs typeface="+mn-cs"/>
              </a:rPr>
              <a:t>tướng</a:t>
            </a:r>
            <a:r>
              <a:rPr lang="en-US" dirty="0">
                <a:cs typeface="+mn-cs"/>
              </a:rPr>
              <a:t> </a:t>
            </a:r>
            <a:r>
              <a:rPr lang="en-US" dirty="0" err="1">
                <a:cs typeface="+mn-cs"/>
              </a:rPr>
              <a:t>Chính</a:t>
            </a:r>
            <a:r>
              <a:rPr lang="en-US" dirty="0">
                <a:cs typeface="+mn-cs"/>
              </a:rPr>
              <a:t> </a:t>
            </a:r>
            <a:r>
              <a:rPr lang="en-US" dirty="0" err="1">
                <a:cs typeface="+mn-cs"/>
              </a:rPr>
              <a:t>phủ</a:t>
            </a:r>
            <a:r>
              <a:rPr lang="en-US" dirty="0">
                <a:cs typeface="+mn-cs"/>
              </a:rPr>
              <a:t> </a:t>
            </a:r>
            <a:r>
              <a:rPr lang="en-US" dirty="0" err="1">
                <a:cs typeface="+mn-cs"/>
              </a:rPr>
              <a:t>công</a:t>
            </a:r>
            <a:r>
              <a:rPr lang="en-US" dirty="0">
                <a:cs typeface="+mn-cs"/>
              </a:rPr>
              <a:t> </a:t>
            </a:r>
            <a:r>
              <a:rPr lang="en-US" dirty="0" err="1">
                <a:cs typeface="+mn-cs"/>
              </a:rPr>
              <a:t>bố</a:t>
            </a:r>
            <a:r>
              <a:rPr lang="en-US" dirty="0">
                <a:cs typeface="+mn-cs"/>
              </a:rPr>
              <a:t> </a:t>
            </a:r>
            <a:r>
              <a:rPr lang="en-US" dirty="0" err="1">
                <a:cs typeface="+mn-cs"/>
              </a:rPr>
              <a:t>dịch</a:t>
            </a:r>
            <a:r>
              <a:rPr lang="en-US" dirty="0">
                <a:cs typeface="+mn-cs"/>
              </a:rPr>
              <a:t> </a:t>
            </a:r>
            <a:r>
              <a:rPr lang="en-US" dirty="0" err="1">
                <a:cs typeface="+mn-cs"/>
              </a:rPr>
              <a:t>viêm</a:t>
            </a:r>
            <a:r>
              <a:rPr lang="en-US" dirty="0">
                <a:cs typeface="+mn-cs"/>
              </a:rPr>
              <a:t> đường </a:t>
            </a:r>
            <a:r>
              <a:rPr lang="en-US" dirty="0" err="1">
                <a:cs typeface="+mn-cs"/>
              </a:rPr>
              <a:t>hô</a:t>
            </a:r>
            <a:r>
              <a:rPr lang="en-US" dirty="0">
                <a:cs typeface="+mn-cs"/>
              </a:rPr>
              <a:t> </a:t>
            </a:r>
            <a:r>
              <a:rPr lang="en-US" dirty="0" err="1">
                <a:cs typeface="+mn-cs"/>
              </a:rPr>
              <a:t>hấp</a:t>
            </a:r>
            <a:r>
              <a:rPr lang="en-US" dirty="0">
                <a:cs typeface="+mn-cs"/>
              </a:rPr>
              <a:t> do </a:t>
            </a:r>
            <a:r>
              <a:rPr lang="en-US" dirty="0" err="1">
                <a:cs typeface="+mn-cs"/>
              </a:rPr>
              <a:t>chủng</a:t>
            </a:r>
            <a:r>
              <a:rPr lang="en-US" dirty="0">
                <a:cs typeface="+mn-cs"/>
              </a:rPr>
              <a:t> </a:t>
            </a:r>
            <a:r>
              <a:rPr lang="en-US" dirty="0" err="1">
                <a:cs typeface="+mn-cs"/>
              </a:rPr>
              <a:t>mới</a:t>
            </a:r>
            <a:r>
              <a:rPr lang="en-US" dirty="0">
                <a:cs typeface="+mn-cs"/>
              </a:rPr>
              <a:t> </a:t>
            </a:r>
            <a:r>
              <a:rPr lang="en-US" dirty="0" err="1">
                <a:cs typeface="+mn-cs"/>
              </a:rPr>
              <a:t>của</a:t>
            </a:r>
            <a:r>
              <a:rPr lang="en-US" dirty="0">
                <a:cs typeface="+mn-cs"/>
              </a:rPr>
              <a:t> virus Corona </a:t>
            </a:r>
            <a:r>
              <a:rPr lang="en-US" dirty="0" err="1">
                <a:cs typeface="+mn-cs"/>
              </a:rPr>
              <a:t>gây</a:t>
            </a:r>
            <a:r>
              <a:rPr lang="en-US" dirty="0">
                <a:cs typeface="+mn-cs"/>
              </a:rPr>
              <a:t> </a:t>
            </a:r>
            <a:r>
              <a:rPr lang="en-US" dirty="0" err="1">
                <a:cs typeface="+mn-cs"/>
              </a:rPr>
              <a:t>ra.</a:t>
            </a:r>
            <a:endParaRPr lang="en-US" dirty="0">
              <a:cs typeface="+mn-cs"/>
            </a:endParaRPr>
          </a:p>
          <a:p>
            <a:pPr marL="457200" indent="-457200" algn="just">
              <a:defRPr/>
            </a:pPr>
            <a:r>
              <a:rPr lang="en-US" dirty="0">
                <a:cs typeface="+mn-cs"/>
              </a:rPr>
              <a:t>       </a:t>
            </a:r>
            <a:r>
              <a:rPr lang="en-US" dirty="0">
                <a:solidFill>
                  <a:srgbClr val="7030A0"/>
                </a:solidFill>
                <a:cs typeface="+mn-cs"/>
              </a:rPr>
              <a:t>- </a:t>
            </a:r>
            <a:r>
              <a:rPr lang="en-US" dirty="0" err="1">
                <a:solidFill>
                  <a:srgbClr val="7030A0"/>
                </a:solidFill>
                <a:cs typeface="+mn-cs"/>
              </a:rPr>
              <a:t>Nghị</a:t>
            </a:r>
            <a:r>
              <a:rPr lang="en-US" dirty="0">
                <a:solidFill>
                  <a:srgbClr val="7030A0"/>
                </a:solidFill>
                <a:cs typeface="+mn-cs"/>
              </a:rPr>
              <a:t> </a:t>
            </a:r>
            <a:r>
              <a:rPr lang="en-US" dirty="0" err="1">
                <a:solidFill>
                  <a:srgbClr val="7030A0"/>
                </a:solidFill>
                <a:cs typeface="+mn-cs"/>
              </a:rPr>
              <a:t>định</a:t>
            </a:r>
            <a:r>
              <a:rPr lang="en-US" dirty="0">
                <a:solidFill>
                  <a:srgbClr val="7030A0"/>
                </a:solidFill>
                <a:cs typeface="+mn-cs"/>
              </a:rPr>
              <a:t> </a:t>
            </a:r>
            <a:r>
              <a:rPr lang="en-US" dirty="0" err="1">
                <a:solidFill>
                  <a:srgbClr val="7030A0"/>
                </a:solidFill>
                <a:cs typeface="+mn-cs"/>
              </a:rPr>
              <a:t>số</a:t>
            </a:r>
            <a:r>
              <a:rPr lang="en-US" dirty="0">
                <a:solidFill>
                  <a:srgbClr val="7030A0"/>
                </a:solidFill>
                <a:cs typeface="+mn-cs"/>
              </a:rPr>
              <a:t> 101/2020/NĐ-CP </a:t>
            </a:r>
            <a:r>
              <a:rPr lang="en-US" dirty="0" err="1">
                <a:solidFill>
                  <a:srgbClr val="7030A0"/>
                </a:solidFill>
                <a:cs typeface="+mn-cs"/>
              </a:rPr>
              <a:t>của</a:t>
            </a:r>
            <a:r>
              <a:rPr lang="en-US" dirty="0">
                <a:solidFill>
                  <a:srgbClr val="7030A0"/>
                </a:solidFill>
                <a:cs typeface="+mn-cs"/>
              </a:rPr>
              <a:t> </a:t>
            </a:r>
            <a:r>
              <a:rPr lang="en-US" dirty="0" err="1">
                <a:solidFill>
                  <a:srgbClr val="7030A0"/>
                </a:solidFill>
                <a:cs typeface="+mn-cs"/>
              </a:rPr>
              <a:t>Chính</a:t>
            </a:r>
            <a:r>
              <a:rPr lang="en-US" dirty="0">
                <a:solidFill>
                  <a:srgbClr val="7030A0"/>
                </a:solidFill>
                <a:cs typeface="+mn-cs"/>
              </a:rPr>
              <a:t> </a:t>
            </a:r>
            <a:r>
              <a:rPr lang="en-US" dirty="0" err="1">
                <a:solidFill>
                  <a:srgbClr val="7030A0"/>
                </a:solidFill>
                <a:cs typeface="+mn-cs"/>
              </a:rPr>
              <a:t>phủ</a:t>
            </a:r>
            <a:r>
              <a:rPr lang="en-US" dirty="0">
                <a:solidFill>
                  <a:srgbClr val="7030A0"/>
                </a:solidFill>
                <a:cs typeface="+mn-cs"/>
              </a:rPr>
              <a:t> </a:t>
            </a:r>
            <a:r>
              <a:rPr lang="en-US" dirty="0" err="1">
                <a:solidFill>
                  <a:srgbClr val="7030A0"/>
                </a:solidFill>
                <a:cs typeface="+mn-cs"/>
              </a:rPr>
              <a:t>ngày</a:t>
            </a:r>
            <a:r>
              <a:rPr lang="en-US" dirty="0">
                <a:solidFill>
                  <a:srgbClr val="7030A0"/>
                </a:solidFill>
                <a:cs typeface="+mn-cs"/>
              </a:rPr>
              <a:t> 30/9/2010 </a:t>
            </a:r>
            <a:r>
              <a:rPr lang="en-US" dirty="0" err="1">
                <a:solidFill>
                  <a:srgbClr val="7030A0"/>
                </a:solidFill>
                <a:cs typeface="+mn-cs"/>
              </a:rPr>
              <a:t>Quy</a:t>
            </a:r>
            <a:r>
              <a:rPr lang="en-US" dirty="0">
                <a:solidFill>
                  <a:srgbClr val="7030A0"/>
                </a:solidFill>
                <a:cs typeface="+mn-cs"/>
              </a:rPr>
              <a:t> </a:t>
            </a:r>
            <a:r>
              <a:rPr lang="en-US" dirty="0" err="1">
                <a:solidFill>
                  <a:srgbClr val="7030A0"/>
                </a:solidFill>
                <a:cs typeface="+mn-cs"/>
              </a:rPr>
              <a:t>định</a:t>
            </a:r>
            <a:r>
              <a:rPr lang="en-US" dirty="0">
                <a:solidFill>
                  <a:srgbClr val="7030A0"/>
                </a:solidFill>
                <a:cs typeface="+mn-cs"/>
              </a:rPr>
              <a:t> chi </a:t>
            </a:r>
            <a:r>
              <a:rPr lang="en-US" dirty="0" err="1">
                <a:solidFill>
                  <a:srgbClr val="7030A0"/>
                </a:solidFill>
                <a:cs typeface="+mn-cs"/>
              </a:rPr>
              <a:t>tiết</a:t>
            </a:r>
            <a:r>
              <a:rPr lang="en-US" dirty="0">
                <a:solidFill>
                  <a:srgbClr val="7030A0"/>
                </a:solidFill>
                <a:cs typeface="+mn-cs"/>
              </a:rPr>
              <a:t> </a:t>
            </a:r>
            <a:r>
              <a:rPr lang="en-US" dirty="0" err="1">
                <a:solidFill>
                  <a:srgbClr val="7030A0"/>
                </a:solidFill>
                <a:cs typeface="+mn-cs"/>
              </a:rPr>
              <a:t>thi</a:t>
            </a:r>
            <a:r>
              <a:rPr lang="en-US" dirty="0">
                <a:solidFill>
                  <a:srgbClr val="7030A0"/>
                </a:solidFill>
                <a:cs typeface="+mn-cs"/>
              </a:rPr>
              <a:t> </a:t>
            </a:r>
            <a:r>
              <a:rPr lang="en-US" dirty="0" err="1">
                <a:solidFill>
                  <a:srgbClr val="7030A0"/>
                </a:solidFill>
                <a:cs typeface="+mn-cs"/>
              </a:rPr>
              <a:t>hành</a:t>
            </a:r>
            <a:r>
              <a:rPr lang="en-US" dirty="0">
                <a:solidFill>
                  <a:srgbClr val="7030A0"/>
                </a:solidFill>
                <a:cs typeface="+mn-cs"/>
              </a:rPr>
              <a:t> </a:t>
            </a:r>
            <a:r>
              <a:rPr lang="en-US" dirty="0" err="1">
                <a:solidFill>
                  <a:srgbClr val="7030A0"/>
                </a:solidFill>
                <a:cs typeface="+mn-cs"/>
              </a:rPr>
              <a:t>một</a:t>
            </a:r>
            <a:r>
              <a:rPr lang="en-US" dirty="0">
                <a:solidFill>
                  <a:srgbClr val="7030A0"/>
                </a:solidFill>
                <a:cs typeface="+mn-cs"/>
              </a:rPr>
              <a:t> </a:t>
            </a:r>
            <a:r>
              <a:rPr lang="en-US" dirty="0" err="1">
                <a:solidFill>
                  <a:srgbClr val="7030A0"/>
                </a:solidFill>
                <a:cs typeface="+mn-cs"/>
              </a:rPr>
              <a:t>số</a:t>
            </a:r>
            <a:r>
              <a:rPr lang="en-US" dirty="0">
                <a:solidFill>
                  <a:srgbClr val="7030A0"/>
                </a:solidFill>
                <a:cs typeface="+mn-cs"/>
              </a:rPr>
              <a:t> </a:t>
            </a:r>
            <a:r>
              <a:rPr lang="en-US" dirty="0" err="1">
                <a:solidFill>
                  <a:srgbClr val="7030A0"/>
                </a:solidFill>
                <a:cs typeface="+mn-cs"/>
              </a:rPr>
              <a:t>điều</a:t>
            </a:r>
            <a:r>
              <a:rPr lang="en-US" dirty="0">
                <a:solidFill>
                  <a:srgbClr val="7030A0"/>
                </a:solidFill>
                <a:cs typeface="+mn-cs"/>
              </a:rPr>
              <a:t> </a:t>
            </a:r>
            <a:r>
              <a:rPr lang="en-US" dirty="0" err="1">
                <a:solidFill>
                  <a:srgbClr val="7030A0"/>
                </a:solidFill>
                <a:cs typeface="+mn-cs"/>
              </a:rPr>
              <a:t>của</a:t>
            </a:r>
            <a:r>
              <a:rPr lang="en-US" dirty="0">
                <a:solidFill>
                  <a:srgbClr val="7030A0"/>
                </a:solidFill>
                <a:cs typeface="+mn-cs"/>
              </a:rPr>
              <a:t> </a:t>
            </a:r>
            <a:r>
              <a:rPr lang="en-US" dirty="0" err="1">
                <a:solidFill>
                  <a:srgbClr val="7030A0"/>
                </a:solidFill>
                <a:cs typeface="+mn-cs"/>
              </a:rPr>
              <a:t>Luật</a:t>
            </a:r>
            <a:r>
              <a:rPr lang="en-US" dirty="0">
                <a:solidFill>
                  <a:srgbClr val="7030A0"/>
                </a:solidFill>
                <a:cs typeface="+mn-cs"/>
              </a:rPr>
              <a:t> </a:t>
            </a:r>
            <a:r>
              <a:rPr lang="en-US" dirty="0" err="1">
                <a:solidFill>
                  <a:srgbClr val="7030A0"/>
                </a:solidFill>
                <a:cs typeface="+mn-cs"/>
              </a:rPr>
              <a:t>phòng</a:t>
            </a:r>
            <a:r>
              <a:rPr lang="en-US" dirty="0">
                <a:solidFill>
                  <a:srgbClr val="7030A0"/>
                </a:solidFill>
                <a:cs typeface="+mn-cs"/>
              </a:rPr>
              <a:t>, </a:t>
            </a:r>
            <a:r>
              <a:rPr lang="en-US" dirty="0" err="1">
                <a:solidFill>
                  <a:srgbClr val="7030A0"/>
                </a:solidFill>
                <a:cs typeface="+mn-cs"/>
              </a:rPr>
              <a:t>chống</a:t>
            </a:r>
            <a:r>
              <a:rPr lang="en-US" dirty="0">
                <a:solidFill>
                  <a:srgbClr val="7030A0"/>
                </a:solidFill>
                <a:cs typeface="+mn-cs"/>
              </a:rPr>
              <a:t> </a:t>
            </a:r>
            <a:r>
              <a:rPr lang="en-US" dirty="0" err="1">
                <a:solidFill>
                  <a:srgbClr val="7030A0"/>
                </a:solidFill>
                <a:cs typeface="+mn-cs"/>
              </a:rPr>
              <a:t>bệnh</a:t>
            </a:r>
            <a:r>
              <a:rPr lang="en-US" dirty="0">
                <a:solidFill>
                  <a:srgbClr val="7030A0"/>
                </a:solidFill>
                <a:cs typeface="+mn-cs"/>
              </a:rPr>
              <a:t> </a:t>
            </a:r>
            <a:r>
              <a:rPr lang="en-US" dirty="0" err="1">
                <a:solidFill>
                  <a:srgbClr val="7030A0"/>
                </a:solidFill>
                <a:cs typeface="+mn-cs"/>
              </a:rPr>
              <a:t>truyền</a:t>
            </a:r>
            <a:r>
              <a:rPr lang="en-US" dirty="0">
                <a:solidFill>
                  <a:srgbClr val="7030A0"/>
                </a:solidFill>
                <a:cs typeface="+mn-cs"/>
              </a:rPr>
              <a:t> </a:t>
            </a:r>
            <a:r>
              <a:rPr lang="en-US" dirty="0" err="1">
                <a:solidFill>
                  <a:srgbClr val="7030A0"/>
                </a:solidFill>
                <a:cs typeface="+mn-cs"/>
              </a:rPr>
              <a:t>nhiễm</a:t>
            </a:r>
            <a:r>
              <a:rPr lang="en-US" dirty="0">
                <a:solidFill>
                  <a:srgbClr val="7030A0"/>
                </a:solidFill>
                <a:cs typeface="+mn-cs"/>
              </a:rPr>
              <a:t> </a:t>
            </a:r>
            <a:r>
              <a:rPr lang="en-US" dirty="0" err="1">
                <a:solidFill>
                  <a:srgbClr val="7030A0"/>
                </a:solidFill>
                <a:cs typeface="+mn-cs"/>
              </a:rPr>
              <a:t>về</a:t>
            </a:r>
            <a:r>
              <a:rPr lang="en-US" dirty="0">
                <a:solidFill>
                  <a:srgbClr val="7030A0"/>
                </a:solidFill>
                <a:cs typeface="+mn-cs"/>
              </a:rPr>
              <a:t> </a:t>
            </a:r>
            <a:r>
              <a:rPr lang="en-US" dirty="0" err="1">
                <a:solidFill>
                  <a:srgbClr val="7030A0"/>
                </a:solidFill>
                <a:cs typeface="+mn-cs"/>
              </a:rPr>
              <a:t>áp</a:t>
            </a:r>
            <a:r>
              <a:rPr lang="en-US" dirty="0">
                <a:solidFill>
                  <a:srgbClr val="7030A0"/>
                </a:solidFill>
                <a:cs typeface="+mn-cs"/>
              </a:rPr>
              <a:t> </a:t>
            </a:r>
            <a:r>
              <a:rPr lang="en-US" dirty="0" err="1">
                <a:solidFill>
                  <a:srgbClr val="7030A0"/>
                </a:solidFill>
                <a:cs typeface="+mn-cs"/>
              </a:rPr>
              <a:t>dụng</a:t>
            </a:r>
            <a:r>
              <a:rPr lang="en-US" dirty="0">
                <a:solidFill>
                  <a:srgbClr val="7030A0"/>
                </a:solidFill>
                <a:cs typeface="+mn-cs"/>
              </a:rPr>
              <a:t> </a:t>
            </a:r>
            <a:r>
              <a:rPr lang="en-US" dirty="0" err="1">
                <a:solidFill>
                  <a:srgbClr val="7030A0"/>
                </a:solidFill>
                <a:cs typeface="+mn-cs"/>
              </a:rPr>
              <a:t>biện</a:t>
            </a:r>
            <a:r>
              <a:rPr lang="en-US" dirty="0">
                <a:solidFill>
                  <a:srgbClr val="7030A0"/>
                </a:solidFill>
                <a:cs typeface="+mn-cs"/>
              </a:rPr>
              <a:t> </a:t>
            </a:r>
            <a:r>
              <a:rPr lang="en-US" dirty="0" err="1">
                <a:solidFill>
                  <a:srgbClr val="7030A0"/>
                </a:solidFill>
                <a:cs typeface="+mn-cs"/>
              </a:rPr>
              <a:t>pháp</a:t>
            </a:r>
            <a:r>
              <a:rPr lang="en-US" dirty="0">
                <a:solidFill>
                  <a:srgbClr val="7030A0"/>
                </a:solidFill>
                <a:cs typeface="+mn-cs"/>
              </a:rPr>
              <a:t> </a:t>
            </a:r>
            <a:r>
              <a:rPr lang="en-US" dirty="0" err="1">
                <a:solidFill>
                  <a:srgbClr val="7030A0"/>
                </a:solidFill>
                <a:cs typeface="+mn-cs"/>
              </a:rPr>
              <a:t>cách</a:t>
            </a:r>
            <a:r>
              <a:rPr lang="en-US" dirty="0">
                <a:solidFill>
                  <a:srgbClr val="7030A0"/>
                </a:solidFill>
                <a:cs typeface="+mn-cs"/>
              </a:rPr>
              <a:t> </a:t>
            </a:r>
            <a:r>
              <a:rPr lang="en-US" dirty="0" err="1">
                <a:solidFill>
                  <a:srgbClr val="7030A0"/>
                </a:solidFill>
                <a:cs typeface="+mn-cs"/>
              </a:rPr>
              <a:t>ly</a:t>
            </a:r>
            <a:r>
              <a:rPr lang="en-US" dirty="0">
                <a:solidFill>
                  <a:srgbClr val="7030A0"/>
                </a:solidFill>
                <a:cs typeface="+mn-cs"/>
              </a:rPr>
              <a:t> y </a:t>
            </a:r>
            <a:r>
              <a:rPr lang="en-US" dirty="0" err="1">
                <a:solidFill>
                  <a:srgbClr val="7030A0"/>
                </a:solidFill>
                <a:cs typeface="+mn-cs"/>
              </a:rPr>
              <a:t>tế</a:t>
            </a:r>
            <a:r>
              <a:rPr lang="en-US" dirty="0">
                <a:solidFill>
                  <a:srgbClr val="7030A0"/>
                </a:solidFill>
                <a:cs typeface="+mn-cs"/>
              </a:rPr>
              <a:t>, </a:t>
            </a:r>
            <a:r>
              <a:rPr lang="en-US" dirty="0" err="1">
                <a:solidFill>
                  <a:srgbClr val="7030A0"/>
                </a:solidFill>
                <a:cs typeface="+mn-cs"/>
              </a:rPr>
              <a:t>cưỡng</a:t>
            </a:r>
            <a:r>
              <a:rPr lang="en-US" dirty="0">
                <a:solidFill>
                  <a:srgbClr val="7030A0"/>
                </a:solidFill>
                <a:cs typeface="+mn-cs"/>
              </a:rPr>
              <a:t> </a:t>
            </a:r>
            <a:r>
              <a:rPr lang="en-US" dirty="0" err="1">
                <a:solidFill>
                  <a:srgbClr val="7030A0"/>
                </a:solidFill>
                <a:cs typeface="+mn-cs"/>
              </a:rPr>
              <a:t>chế</a:t>
            </a:r>
            <a:r>
              <a:rPr lang="en-US" dirty="0">
                <a:solidFill>
                  <a:srgbClr val="7030A0"/>
                </a:solidFill>
                <a:cs typeface="+mn-cs"/>
              </a:rPr>
              <a:t> </a:t>
            </a:r>
            <a:r>
              <a:rPr lang="en-US" dirty="0" err="1">
                <a:solidFill>
                  <a:srgbClr val="7030A0"/>
                </a:solidFill>
                <a:cs typeface="+mn-cs"/>
              </a:rPr>
              <a:t>cách</a:t>
            </a:r>
            <a:r>
              <a:rPr lang="en-US" dirty="0">
                <a:solidFill>
                  <a:srgbClr val="7030A0"/>
                </a:solidFill>
                <a:cs typeface="+mn-cs"/>
              </a:rPr>
              <a:t> </a:t>
            </a:r>
            <a:r>
              <a:rPr lang="en-US" dirty="0" err="1">
                <a:solidFill>
                  <a:srgbClr val="7030A0"/>
                </a:solidFill>
                <a:cs typeface="+mn-cs"/>
              </a:rPr>
              <a:t>ly</a:t>
            </a:r>
            <a:r>
              <a:rPr lang="en-US" dirty="0">
                <a:solidFill>
                  <a:srgbClr val="7030A0"/>
                </a:solidFill>
                <a:cs typeface="+mn-cs"/>
              </a:rPr>
              <a:t> y </a:t>
            </a:r>
            <a:r>
              <a:rPr lang="en-US" dirty="0" err="1">
                <a:solidFill>
                  <a:srgbClr val="7030A0"/>
                </a:solidFill>
                <a:cs typeface="+mn-cs"/>
              </a:rPr>
              <a:t>tế</a:t>
            </a:r>
            <a:r>
              <a:rPr lang="en-US" dirty="0">
                <a:solidFill>
                  <a:srgbClr val="7030A0"/>
                </a:solidFill>
                <a:cs typeface="+mn-cs"/>
              </a:rPr>
              <a:t> </a:t>
            </a:r>
            <a:r>
              <a:rPr lang="en-US" dirty="0" err="1">
                <a:solidFill>
                  <a:srgbClr val="7030A0"/>
                </a:solidFill>
                <a:cs typeface="+mn-cs"/>
              </a:rPr>
              <a:t>và</a:t>
            </a:r>
            <a:r>
              <a:rPr lang="en-US" dirty="0">
                <a:solidFill>
                  <a:srgbClr val="7030A0"/>
                </a:solidFill>
                <a:cs typeface="+mn-cs"/>
              </a:rPr>
              <a:t> </a:t>
            </a:r>
            <a:r>
              <a:rPr lang="en-US" dirty="0" err="1">
                <a:solidFill>
                  <a:srgbClr val="7030A0"/>
                </a:solidFill>
                <a:cs typeface="+mn-cs"/>
              </a:rPr>
              <a:t>chống</a:t>
            </a:r>
            <a:r>
              <a:rPr lang="en-US" dirty="0">
                <a:solidFill>
                  <a:srgbClr val="7030A0"/>
                </a:solidFill>
                <a:cs typeface="+mn-cs"/>
              </a:rPr>
              <a:t> </a:t>
            </a:r>
            <a:r>
              <a:rPr lang="en-US" dirty="0" err="1">
                <a:solidFill>
                  <a:srgbClr val="7030A0"/>
                </a:solidFill>
                <a:cs typeface="+mn-cs"/>
              </a:rPr>
              <a:t>dịch</a:t>
            </a:r>
            <a:r>
              <a:rPr lang="en-US" dirty="0">
                <a:solidFill>
                  <a:srgbClr val="7030A0"/>
                </a:solidFill>
                <a:cs typeface="+mn-cs"/>
              </a:rPr>
              <a:t> </a:t>
            </a:r>
            <a:r>
              <a:rPr lang="en-US" dirty="0" err="1">
                <a:solidFill>
                  <a:srgbClr val="7030A0"/>
                </a:solidFill>
                <a:cs typeface="+mn-cs"/>
              </a:rPr>
              <a:t>đặc</a:t>
            </a:r>
            <a:r>
              <a:rPr lang="en-US" dirty="0">
                <a:solidFill>
                  <a:srgbClr val="7030A0"/>
                </a:solidFill>
                <a:cs typeface="+mn-cs"/>
              </a:rPr>
              <a:t> </a:t>
            </a:r>
            <a:r>
              <a:rPr lang="en-US" dirty="0" err="1">
                <a:solidFill>
                  <a:srgbClr val="7030A0"/>
                </a:solidFill>
                <a:cs typeface="+mn-cs"/>
              </a:rPr>
              <a:t>thù</a:t>
            </a:r>
            <a:r>
              <a:rPr lang="en-US" dirty="0">
                <a:solidFill>
                  <a:srgbClr val="7030A0"/>
                </a:solidFill>
                <a:cs typeface="+mn-cs"/>
              </a:rPr>
              <a:t> </a:t>
            </a:r>
            <a:r>
              <a:rPr lang="en-US" dirty="0" err="1">
                <a:solidFill>
                  <a:srgbClr val="7030A0"/>
                </a:solidFill>
                <a:cs typeface="+mn-cs"/>
              </a:rPr>
              <a:t>trong</a:t>
            </a:r>
            <a:r>
              <a:rPr lang="en-US" dirty="0">
                <a:solidFill>
                  <a:srgbClr val="7030A0"/>
                </a:solidFill>
                <a:cs typeface="+mn-cs"/>
              </a:rPr>
              <a:t> </a:t>
            </a:r>
            <a:r>
              <a:rPr lang="en-US" dirty="0" err="1">
                <a:solidFill>
                  <a:srgbClr val="7030A0"/>
                </a:solidFill>
                <a:cs typeface="+mn-cs"/>
              </a:rPr>
              <a:t>thời</a:t>
            </a:r>
            <a:r>
              <a:rPr lang="en-US" dirty="0">
                <a:solidFill>
                  <a:srgbClr val="7030A0"/>
                </a:solidFill>
                <a:cs typeface="+mn-cs"/>
              </a:rPr>
              <a:t> </a:t>
            </a:r>
            <a:r>
              <a:rPr lang="en-US" dirty="0" err="1">
                <a:solidFill>
                  <a:srgbClr val="7030A0"/>
                </a:solidFill>
                <a:cs typeface="+mn-cs"/>
              </a:rPr>
              <a:t>gian</a:t>
            </a:r>
            <a:r>
              <a:rPr lang="en-US" dirty="0">
                <a:solidFill>
                  <a:srgbClr val="7030A0"/>
                </a:solidFill>
                <a:cs typeface="+mn-cs"/>
              </a:rPr>
              <a:t> </a:t>
            </a:r>
            <a:r>
              <a:rPr lang="en-US" dirty="0" err="1">
                <a:solidFill>
                  <a:srgbClr val="7030A0"/>
                </a:solidFill>
                <a:cs typeface="+mn-cs"/>
              </a:rPr>
              <a:t>có</a:t>
            </a:r>
            <a:r>
              <a:rPr lang="en-US" dirty="0">
                <a:solidFill>
                  <a:srgbClr val="7030A0"/>
                </a:solidFill>
                <a:cs typeface="+mn-cs"/>
              </a:rPr>
              <a:t> </a:t>
            </a:r>
            <a:r>
              <a:rPr lang="en-US" dirty="0" err="1">
                <a:solidFill>
                  <a:srgbClr val="7030A0"/>
                </a:solidFill>
                <a:cs typeface="+mn-cs"/>
              </a:rPr>
              <a:t>dịch</a:t>
            </a:r>
            <a:r>
              <a:rPr lang="en-US" dirty="0">
                <a:solidFill>
                  <a:srgbClr val="7030A0"/>
                </a:solidFill>
                <a:cs typeface="+mn-cs"/>
              </a:rPr>
              <a:t>.</a:t>
            </a:r>
          </a:p>
          <a:p>
            <a:pPr marL="457200" indent="-457200" algn="just">
              <a:defRPr/>
            </a:pPr>
            <a:r>
              <a:rPr lang="en-US" dirty="0">
                <a:solidFill>
                  <a:srgbClr val="FF0000"/>
                </a:solidFill>
                <a:cs typeface="+mn-cs"/>
              </a:rPr>
              <a:t>         - </a:t>
            </a:r>
            <a:r>
              <a:rPr lang="en-US" dirty="0" err="1">
                <a:solidFill>
                  <a:srgbClr val="FF0000"/>
                </a:solidFill>
                <a:cs typeface="+mn-cs"/>
              </a:rPr>
              <a:t>Công</a:t>
            </a:r>
            <a:r>
              <a:rPr lang="en-US" dirty="0">
                <a:solidFill>
                  <a:srgbClr val="FF0000"/>
                </a:solidFill>
                <a:cs typeface="+mn-cs"/>
              </a:rPr>
              <a:t> </a:t>
            </a:r>
            <a:r>
              <a:rPr lang="en-US" dirty="0" err="1">
                <a:solidFill>
                  <a:srgbClr val="FF0000"/>
                </a:solidFill>
                <a:cs typeface="+mn-cs"/>
              </a:rPr>
              <a:t>văn</a:t>
            </a:r>
            <a:r>
              <a:rPr lang="en-US" dirty="0">
                <a:solidFill>
                  <a:srgbClr val="FF0000"/>
                </a:solidFill>
                <a:cs typeface="+mn-cs"/>
              </a:rPr>
              <a:t> </a:t>
            </a:r>
            <a:r>
              <a:rPr lang="en-US" dirty="0" err="1">
                <a:solidFill>
                  <a:srgbClr val="FF0000"/>
                </a:solidFill>
                <a:cs typeface="+mn-cs"/>
              </a:rPr>
              <a:t>số</a:t>
            </a:r>
            <a:r>
              <a:rPr lang="en-US" dirty="0">
                <a:solidFill>
                  <a:srgbClr val="FF0000"/>
                </a:solidFill>
                <a:cs typeface="+mn-cs"/>
              </a:rPr>
              <a:t> 164/</a:t>
            </a:r>
            <a:r>
              <a:rPr lang="en-US" dirty="0" err="1">
                <a:solidFill>
                  <a:srgbClr val="FF0000"/>
                </a:solidFill>
                <a:cs typeface="+mn-cs"/>
              </a:rPr>
              <a:t>TTg</a:t>
            </a:r>
            <a:r>
              <a:rPr lang="en-US" dirty="0">
                <a:solidFill>
                  <a:srgbClr val="FF0000"/>
                </a:solidFill>
                <a:cs typeface="+mn-cs"/>
              </a:rPr>
              <a:t>-KGVX </a:t>
            </a:r>
            <a:r>
              <a:rPr lang="en-US" dirty="0" err="1">
                <a:solidFill>
                  <a:srgbClr val="FF0000"/>
                </a:solidFill>
                <a:cs typeface="+mn-cs"/>
              </a:rPr>
              <a:t>ngày</a:t>
            </a:r>
            <a:r>
              <a:rPr lang="en-US" dirty="0">
                <a:solidFill>
                  <a:srgbClr val="FF0000"/>
                </a:solidFill>
                <a:cs typeface="+mn-cs"/>
              </a:rPr>
              <a:t> 03 </a:t>
            </a:r>
            <a:r>
              <a:rPr lang="en-US" dirty="0" err="1">
                <a:solidFill>
                  <a:srgbClr val="FF0000"/>
                </a:solidFill>
                <a:cs typeface="+mn-cs"/>
              </a:rPr>
              <a:t>tháng</a:t>
            </a:r>
            <a:r>
              <a:rPr lang="en-US" dirty="0">
                <a:solidFill>
                  <a:srgbClr val="FF0000"/>
                </a:solidFill>
                <a:cs typeface="+mn-cs"/>
              </a:rPr>
              <a:t> 02 </a:t>
            </a:r>
            <a:r>
              <a:rPr lang="en-US" dirty="0" err="1">
                <a:solidFill>
                  <a:srgbClr val="FF0000"/>
                </a:solidFill>
                <a:cs typeface="+mn-cs"/>
              </a:rPr>
              <a:t>năm</a:t>
            </a:r>
            <a:r>
              <a:rPr lang="en-US" dirty="0">
                <a:solidFill>
                  <a:srgbClr val="FF0000"/>
                </a:solidFill>
                <a:cs typeface="+mn-cs"/>
              </a:rPr>
              <a:t> 2020 do P. </a:t>
            </a:r>
            <a:r>
              <a:rPr lang="en-US" dirty="0" err="1">
                <a:solidFill>
                  <a:srgbClr val="FF0000"/>
                </a:solidFill>
                <a:cs typeface="+mn-cs"/>
              </a:rPr>
              <a:t>Thủ</a:t>
            </a:r>
            <a:r>
              <a:rPr lang="en-US" dirty="0">
                <a:solidFill>
                  <a:srgbClr val="FF0000"/>
                </a:solidFill>
                <a:cs typeface="+mn-cs"/>
              </a:rPr>
              <a:t> </a:t>
            </a:r>
            <a:r>
              <a:rPr lang="en-US" dirty="0" err="1">
                <a:solidFill>
                  <a:srgbClr val="FF0000"/>
                </a:solidFill>
                <a:cs typeface="+mn-cs"/>
              </a:rPr>
              <a:t>Tướng</a:t>
            </a:r>
            <a:r>
              <a:rPr lang="en-US" dirty="0">
                <a:solidFill>
                  <a:srgbClr val="FF0000"/>
                </a:solidFill>
                <a:cs typeface="+mn-cs"/>
              </a:rPr>
              <a:t> </a:t>
            </a:r>
            <a:r>
              <a:rPr lang="en-US" dirty="0" err="1">
                <a:solidFill>
                  <a:srgbClr val="FF0000"/>
                </a:solidFill>
                <a:cs typeface="+mn-cs"/>
              </a:rPr>
              <a:t>Vũ</a:t>
            </a:r>
            <a:r>
              <a:rPr lang="en-US" dirty="0">
                <a:solidFill>
                  <a:srgbClr val="FF0000"/>
                </a:solidFill>
                <a:cs typeface="+mn-cs"/>
              </a:rPr>
              <a:t> </a:t>
            </a:r>
            <a:r>
              <a:rPr lang="en-US" dirty="0" err="1">
                <a:solidFill>
                  <a:srgbClr val="FF0000"/>
                </a:solidFill>
                <a:cs typeface="+mn-cs"/>
              </a:rPr>
              <a:t>Đức</a:t>
            </a:r>
            <a:r>
              <a:rPr lang="en-US" dirty="0">
                <a:solidFill>
                  <a:srgbClr val="FF0000"/>
                </a:solidFill>
                <a:cs typeface="+mn-cs"/>
              </a:rPr>
              <a:t> </a:t>
            </a:r>
            <a:r>
              <a:rPr lang="en-US" dirty="0" err="1">
                <a:solidFill>
                  <a:srgbClr val="FF0000"/>
                </a:solidFill>
                <a:cs typeface="+mn-cs"/>
              </a:rPr>
              <a:t>Đam</a:t>
            </a:r>
            <a:r>
              <a:rPr lang="en-US" dirty="0">
                <a:solidFill>
                  <a:srgbClr val="FF0000"/>
                </a:solidFill>
                <a:cs typeface="+mn-cs"/>
              </a:rPr>
              <a:t> </a:t>
            </a:r>
            <a:r>
              <a:rPr lang="en-US" dirty="0" err="1">
                <a:solidFill>
                  <a:srgbClr val="FF0000"/>
                </a:solidFill>
                <a:cs typeface="+mn-cs"/>
              </a:rPr>
              <a:t>ký</a:t>
            </a:r>
            <a:r>
              <a:rPr lang="en-US" dirty="0">
                <a:solidFill>
                  <a:srgbClr val="FF0000"/>
                </a:solidFill>
                <a:cs typeface="+mn-cs"/>
              </a:rPr>
              <a:t> </a:t>
            </a:r>
            <a:r>
              <a:rPr lang="en-US" dirty="0" err="1">
                <a:solidFill>
                  <a:srgbClr val="FF0000"/>
                </a:solidFill>
                <a:cs typeface="+mn-cs"/>
              </a:rPr>
              <a:t>về</a:t>
            </a:r>
            <a:r>
              <a:rPr lang="en-US" dirty="0">
                <a:solidFill>
                  <a:srgbClr val="FF0000"/>
                </a:solidFill>
                <a:cs typeface="+mn-cs"/>
              </a:rPr>
              <a:t> </a:t>
            </a:r>
            <a:r>
              <a:rPr lang="en-US" dirty="0" err="1">
                <a:solidFill>
                  <a:srgbClr val="FF0000"/>
                </a:solidFill>
                <a:cs typeface="+mn-cs"/>
              </a:rPr>
              <a:t>việc</a:t>
            </a:r>
            <a:r>
              <a:rPr lang="en-US" dirty="0">
                <a:solidFill>
                  <a:srgbClr val="FF0000"/>
                </a:solidFill>
                <a:cs typeface="+mn-cs"/>
              </a:rPr>
              <a:t> </a:t>
            </a:r>
            <a:r>
              <a:rPr lang="en-US" dirty="0" err="1">
                <a:solidFill>
                  <a:srgbClr val="FF0000"/>
                </a:solidFill>
                <a:cs typeface="+mn-cs"/>
              </a:rPr>
              <a:t>tăng</a:t>
            </a:r>
            <a:r>
              <a:rPr lang="en-US" dirty="0">
                <a:solidFill>
                  <a:srgbClr val="FF0000"/>
                </a:solidFill>
                <a:cs typeface="+mn-cs"/>
              </a:rPr>
              <a:t> </a:t>
            </a:r>
            <a:r>
              <a:rPr lang="en-US" dirty="0" err="1">
                <a:solidFill>
                  <a:srgbClr val="FF0000"/>
                </a:solidFill>
                <a:cs typeface="+mn-cs"/>
              </a:rPr>
              <a:t>cường</a:t>
            </a:r>
            <a:r>
              <a:rPr lang="en-US" dirty="0">
                <a:solidFill>
                  <a:srgbClr val="FF0000"/>
                </a:solidFill>
                <a:cs typeface="+mn-cs"/>
              </a:rPr>
              <a:t> </a:t>
            </a:r>
            <a:r>
              <a:rPr lang="en-US" dirty="0" err="1">
                <a:solidFill>
                  <a:srgbClr val="FF0000"/>
                </a:solidFill>
                <a:cs typeface="+mn-cs"/>
              </a:rPr>
              <a:t>phòng</a:t>
            </a:r>
            <a:r>
              <a:rPr lang="en-US" dirty="0">
                <a:solidFill>
                  <a:srgbClr val="FF0000"/>
                </a:solidFill>
                <a:cs typeface="+mn-cs"/>
              </a:rPr>
              <a:t> </a:t>
            </a:r>
            <a:r>
              <a:rPr lang="en-US" dirty="0" err="1">
                <a:solidFill>
                  <a:srgbClr val="FF0000"/>
                </a:solidFill>
                <a:cs typeface="+mn-cs"/>
              </a:rPr>
              <a:t>chống</a:t>
            </a:r>
            <a:r>
              <a:rPr lang="en-US" dirty="0">
                <a:solidFill>
                  <a:srgbClr val="FF0000"/>
                </a:solidFill>
                <a:cs typeface="+mn-cs"/>
              </a:rPr>
              <a:t> </a:t>
            </a:r>
            <a:r>
              <a:rPr lang="en-US" dirty="0" err="1">
                <a:solidFill>
                  <a:srgbClr val="FF0000"/>
                </a:solidFill>
                <a:cs typeface="+mn-cs"/>
              </a:rPr>
              <a:t>dịch</a:t>
            </a:r>
            <a:r>
              <a:rPr lang="en-US" dirty="0">
                <a:solidFill>
                  <a:srgbClr val="FF0000"/>
                </a:solidFill>
                <a:cs typeface="+mn-cs"/>
              </a:rPr>
              <a:t> do </a:t>
            </a:r>
            <a:r>
              <a:rPr lang="en-US" dirty="0" err="1">
                <a:solidFill>
                  <a:srgbClr val="FF0000"/>
                </a:solidFill>
                <a:cs typeface="+mn-cs"/>
              </a:rPr>
              <a:t>nCoV</a:t>
            </a:r>
            <a:r>
              <a:rPr lang="en-US" dirty="0">
                <a:solidFill>
                  <a:srgbClr val="FF0000"/>
                </a:solidFill>
                <a:cs typeface="+mn-cs"/>
              </a:rPr>
              <a:t> </a:t>
            </a:r>
            <a:r>
              <a:rPr lang="en-US" dirty="0" err="1">
                <a:solidFill>
                  <a:srgbClr val="FF0000"/>
                </a:solidFill>
                <a:cs typeface="+mn-cs"/>
              </a:rPr>
              <a:t>gây</a:t>
            </a:r>
            <a:r>
              <a:rPr lang="en-US" dirty="0">
                <a:solidFill>
                  <a:srgbClr val="FF0000"/>
                </a:solidFill>
                <a:cs typeface="+mn-cs"/>
              </a:rPr>
              <a:t> </a:t>
            </a:r>
            <a:r>
              <a:rPr lang="en-US" dirty="0" err="1">
                <a:solidFill>
                  <a:srgbClr val="FF0000"/>
                </a:solidFill>
                <a:cs typeface="+mn-cs"/>
              </a:rPr>
              <a:t>ra.</a:t>
            </a:r>
            <a:endParaRPr lang="en-US" dirty="0">
              <a:solidFill>
                <a:srgbClr val="FF0000"/>
              </a:solidFill>
              <a:cs typeface="+mn-cs"/>
            </a:endParaRPr>
          </a:p>
        </p:txBody>
      </p:sp>
      <p:sp>
        <p:nvSpPr>
          <p:cNvPr id="29700" name="Title 5">
            <a:extLst>
              <a:ext uri="{FF2B5EF4-FFF2-40B4-BE49-F238E27FC236}">
                <a16:creationId xmlns:a16="http://schemas.microsoft.com/office/drawing/2014/main" id="{4868DF86-B8AE-4DA3-A7B0-F4345948C8A5}"/>
              </a:ext>
            </a:extLst>
          </p:cNvPr>
          <p:cNvSpPr>
            <a:spLocks noGrp="1"/>
          </p:cNvSpPr>
          <p:nvPr>
            <p:ph type="title"/>
          </p:nvPr>
        </p:nvSpPr>
        <p:spPr>
          <a:xfrm>
            <a:off x="1889125" y="85725"/>
            <a:ext cx="5181600" cy="523875"/>
          </a:xfrm>
        </p:spPr>
        <p:txBody>
          <a:bodyPr/>
          <a:lstStyle/>
          <a:p>
            <a:r>
              <a:rPr lang="en-US" altLang="en-US" sz="2800" b="1">
                <a:solidFill>
                  <a:srgbClr val="7030A0"/>
                </a:solidFill>
                <a:latin typeface="Times New Roman" panose="02020603050405020304" pitchFamily="18" charset="0"/>
                <a:cs typeface="Times New Roman" panose="02020603050405020304" pitchFamily="18" charset="0"/>
              </a:rPr>
              <a:t>Các văn bản tham khảo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8">
            <a:extLst>
              <a:ext uri="{FF2B5EF4-FFF2-40B4-BE49-F238E27FC236}">
                <a16:creationId xmlns:a16="http://schemas.microsoft.com/office/drawing/2014/main" id="{D0B5D9D2-36A3-4773-8273-A0D88C5289BA}"/>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25605" name="Rectangle 16">
            <a:extLst>
              <a:ext uri="{FF2B5EF4-FFF2-40B4-BE49-F238E27FC236}">
                <a16:creationId xmlns:a16="http://schemas.microsoft.com/office/drawing/2014/main" id="{A6FF8A86-C273-473F-AAA8-61D49704F949}"/>
              </a:ext>
            </a:extLst>
          </p:cNvPr>
          <p:cNvSpPr>
            <a:spLocks noChangeArrowheads="1"/>
          </p:cNvSpPr>
          <p:nvPr/>
        </p:nvSpPr>
        <p:spPr bwMode="auto">
          <a:xfrm>
            <a:off x="241300" y="609600"/>
            <a:ext cx="7543800" cy="5908675"/>
          </a:xfrm>
          <a:prstGeom prst="rect">
            <a:avLst/>
          </a:prstGeom>
          <a:noFill/>
          <a:ln w="9525">
            <a:noFill/>
            <a:miter lim="800000"/>
            <a:headEnd/>
            <a:tailEnd/>
          </a:ln>
        </p:spPr>
        <p:txBody>
          <a:bodyPr>
            <a:spAutoFit/>
          </a:bodyPr>
          <a:lstStyle/>
          <a:p>
            <a:pPr marL="457200" indent="-457200" algn="just">
              <a:defRPr/>
            </a:pPr>
            <a:endParaRPr lang="en-US" sz="1800" dirty="0">
              <a:cs typeface="+mn-cs"/>
            </a:endParaRPr>
          </a:p>
          <a:p>
            <a:pPr marL="457200" indent="-457200" algn="just">
              <a:defRPr/>
            </a:pPr>
            <a:r>
              <a:rPr lang="en-US" sz="2000" dirty="0">
                <a:cs typeface="+mn-cs"/>
              </a:rPr>
              <a:t>        - </a:t>
            </a:r>
            <a:r>
              <a:rPr lang="en-US" sz="2000" dirty="0" err="1">
                <a:cs typeface="+mn-cs"/>
              </a:rPr>
              <a:t>Quyết</a:t>
            </a:r>
            <a:r>
              <a:rPr lang="en-US" sz="2000" dirty="0">
                <a:cs typeface="+mn-cs"/>
              </a:rPr>
              <a:t> </a:t>
            </a:r>
            <a:r>
              <a:rPr lang="en-US" sz="2000" dirty="0" err="1">
                <a:cs typeface="+mn-cs"/>
              </a:rPr>
              <a:t>định</a:t>
            </a:r>
            <a:r>
              <a:rPr lang="en-US" sz="2000" dirty="0">
                <a:cs typeface="+mn-cs"/>
              </a:rPr>
              <a:t> </a:t>
            </a:r>
            <a:r>
              <a:rPr lang="en-US" sz="2000" dirty="0" err="1">
                <a:cs typeface="+mn-cs"/>
              </a:rPr>
              <a:t>số</a:t>
            </a:r>
            <a:r>
              <a:rPr lang="en-US" sz="2000" dirty="0">
                <a:cs typeface="+mn-cs"/>
              </a:rPr>
              <a:t> 181 /QĐ –BYT </a:t>
            </a:r>
            <a:r>
              <a:rPr lang="en-US" sz="2000" dirty="0" err="1">
                <a:cs typeface="+mn-cs"/>
              </a:rPr>
              <a:t>ngày</a:t>
            </a:r>
            <a:r>
              <a:rPr lang="en-US" sz="2000" dirty="0">
                <a:cs typeface="+mn-cs"/>
              </a:rPr>
              <a:t> 21/01/2020 </a:t>
            </a:r>
            <a:r>
              <a:rPr lang="en-US" sz="2000" dirty="0" err="1">
                <a:cs typeface="+mn-cs"/>
              </a:rPr>
              <a:t>của</a:t>
            </a:r>
            <a:r>
              <a:rPr lang="en-US" sz="2000" dirty="0">
                <a:cs typeface="+mn-cs"/>
              </a:rPr>
              <a:t> </a:t>
            </a:r>
            <a:r>
              <a:rPr lang="en-US" sz="2000" dirty="0" err="1">
                <a:cs typeface="+mn-cs"/>
              </a:rPr>
              <a:t>Bộ</a:t>
            </a:r>
            <a:r>
              <a:rPr lang="en-US" sz="2000" dirty="0">
                <a:cs typeface="+mn-cs"/>
              </a:rPr>
              <a:t> Y </a:t>
            </a:r>
            <a:r>
              <a:rPr lang="en-US" sz="2000" dirty="0" err="1">
                <a:cs typeface="+mn-cs"/>
              </a:rPr>
              <a:t>tế</a:t>
            </a:r>
            <a:r>
              <a:rPr lang="en-US" sz="2000" dirty="0">
                <a:cs typeface="+mn-cs"/>
              </a:rPr>
              <a:t> </a:t>
            </a:r>
            <a:r>
              <a:rPr lang="en-US" sz="2000" dirty="0" err="1">
                <a:cs typeface="+mn-cs"/>
              </a:rPr>
              <a:t>về</a:t>
            </a:r>
            <a:r>
              <a:rPr lang="en-US" sz="2000" dirty="0">
                <a:cs typeface="+mn-cs"/>
              </a:rPr>
              <a:t> </a:t>
            </a:r>
            <a:r>
              <a:rPr lang="en-US" sz="2000" dirty="0" err="1">
                <a:cs typeface="+mn-cs"/>
              </a:rPr>
              <a:t>việc</a:t>
            </a:r>
            <a:r>
              <a:rPr lang="en-US" sz="2000" dirty="0">
                <a:cs typeface="+mn-cs"/>
              </a:rPr>
              <a:t> ban </a:t>
            </a:r>
            <a:r>
              <a:rPr lang="en-US" sz="2000" dirty="0" err="1">
                <a:cs typeface="+mn-cs"/>
              </a:rPr>
              <a:t>hành</a:t>
            </a:r>
            <a:r>
              <a:rPr lang="en-US" sz="2000" dirty="0">
                <a:cs typeface="+mn-cs"/>
              </a:rPr>
              <a:t> : </a:t>
            </a:r>
            <a:r>
              <a:rPr lang="en-US" sz="2000" dirty="0" err="1">
                <a:cs typeface="+mn-cs"/>
              </a:rPr>
              <a:t>Hướng</a:t>
            </a:r>
            <a:r>
              <a:rPr lang="en-US" sz="2000" dirty="0">
                <a:cs typeface="+mn-cs"/>
              </a:rPr>
              <a:t> </a:t>
            </a:r>
            <a:r>
              <a:rPr lang="en-US" sz="2000" dirty="0" err="1">
                <a:cs typeface="+mn-cs"/>
              </a:rPr>
              <a:t>dẫn</a:t>
            </a:r>
            <a:r>
              <a:rPr lang="en-US" sz="2000" dirty="0">
                <a:cs typeface="+mn-cs"/>
              </a:rPr>
              <a:t> </a:t>
            </a:r>
            <a:r>
              <a:rPr lang="en-US" sz="2000" dirty="0" err="1">
                <a:cs typeface="+mn-cs"/>
              </a:rPr>
              <a:t>tạm</a:t>
            </a:r>
            <a:r>
              <a:rPr lang="en-US" sz="2000" dirty="0">
                <a:cs typeface="+mn-cs"/>
              </a:rPr>
              <a:t> </a:t>
            </a:r>
            <a:r>
              <a:rPr lang="en-US" sz="2000" dirty="0" err="1">
                <a:cs typeface="+mn-cs"/>
              </a:rPr>
              <a:t>thời</a:t>
            </a:r>
            <a:r>
              <a:rPr lang="en-US" sz="2000" dirty="0">
                <a:cs typeface="+mn-cs"/>
              </a:rPr>
              <a:t> </a:t>
            </a:r>
            <a:r>
              <a:rPr lang="en-US" sz="2000" dirty="0" err="1">
                <a:cs typeface="+mn-cs"/>
              </a:rPr>
              <a:t>giám</a:t>
            </a:r>
            <a:r>
              <a:rPr lang="en-US" sz="2000" dirty="0">
                <a:cs typeface="+mn-cs"/>
              </a:rPr>
              <a:t> </a:t>
            </a:r>
            <a:r>
              <a:rPr lang="en-US" sz="2000" dirty="0" err="1">
                <a:cs typeface="+mn-cs"/>
              </a:rPr>
              <a:t>sát</a:t>
            </a:r>
            <a:r>
              <a:rPr lang="en-US" sz="2000" dirty="0">
                <a:cs typeface="+mn-cs"/>
              </a:rPr>
              <a:t> </a:t>
            </a:r>
            <a:r>
              <a:rPr lang="en-US" sz="2000" dirty="0" err="1">
                <a:cs typeface="+mn-cs"/>
              </a:rPr>
              <a:t>và</a:t>
            </a:r>
            <a:r>
              <a:rPr lang="en-US" sz="2000" dirty="0">
                <a:cs typeface="+mn-cs"/>
              </a:rPr>
              <a:t> </a:t>
            </a:r>
            <a:r>
              <a:rPr lang="en-US" sz="2000" dirty="0" err="1">
                <a:cs typeface="+mn-cs"/>
              </a:rPr>
              <a:t>phòng,chống</a:t>
            </a:r>
            <a:r>
              <a:rPr lang="en-US" sz="2000" dirty="0">
                <a:cs typeface="+mn-cs"/>
              </a:rPr>
              <a:t> </a:t>
            </a:r>
            <a:r>
              <a:rPr lang="en-US" sz="2000" dirty="0" err="1">
                <a:cs typeface="+mn-cs"/>
              </a:rPr>
              <a:t>bệnh</a:t>
            </a:r>
            <a:r>
              <a:rPr lang="en-US" sz="2000" dirty="0">
                <a:cs typeface="+mn-cs"/>
              </a:rPr>
              <a:t> </a:t>
            </a:r>
            <a:r>
              <a:rPr lang="en-US" sz="2000" dirty="0" err="1">
                <a:cs typeface="+mn-cs"/>
              </a:rPr>
              <a:t>viêm</a:t>
            </a:r>
            <a:r>
              <a:rPr lang="en-US" sz="2000" dirty="0">
                <a:cs typeface="+mn-cs"/>
              </a:rPr>
              <a:t> đường </a:t>
            </a:r>
            <a:r>
              <a:rPr lang="en-US" sz="2000" dirty="0" err="1">
                <a:cs typeface="+mn-cs"/>
              </a:rPr>
              <a:t>hô</a:t>
            </a:r>
            <a:r>
              <a:rPr lang="en-US" sz="2000" dirty="0">
                <a:cs typeface="+mn-cs"/>
              </a:rPr>
              <a:t> </a:t>
            </a:r>
            <a:r>
              <a:rPr lang="en-US" sz="2000" dirty="0" err="1">
                <a:cs typeface="+mn-cs"/>
              </a:rPr>
              <a:t>hấp</a:t>
            </a:r>
            <a:r>
              <a:rPr lang="en-US" sz="2000" dirty="0">
                <a:cs typeface="+mn-cs"/>
              </a:rPr>
              <a:t> </a:t>
            </a:r>
            <a:r>
              <a:rPr lang="en-US" sz="2000" dirty="0" err="1">
                <a:cs typeface="+mn-cs"/>
              </a:rPr>
              <a:t>cấp</a:t>
            </a:r>
            <a:r>
              <a:rPr lang="en-US" sz="2000" dirty="0">
                <a:cs typeface="+mn-cs"/>
              </a:rPr>
              <a:t> do </a:t>
            </a:r>
            <a:r>
              <a:rPr lang="en-US" sz="2000" dirty="0" err="1">
                <a:cs typeface="+mn-cs"/>
              </a:rPr>
              <a:t>chủng</a:t>
            </a:r>
            <a:r>
              <a:rPr lang="en-US" sz="2000" dirty="0">
                <a:cs typeface="+mn-cs"/>
              </a:rPr>
              <a:t> </a:t>
            </a:r>
            <a:r>
              <a:rPr lang="en-US" sz="2000" dirty="0" err="1">
                <a:cs typeface="+mn-cs"/>
              </a:rPr>
              <a:t>mới</a:t>
            </a:r>
            <a:r>
              <a:rPr lang="en-US" sz="2000" dirty="0">
                <a:cs typeface="+mn-cs"/>
              </a:rPr>
              <a:t> </a:t>
            </a:r>
            <a:r>
              <a:rPr lang="en-US" sz="2000" dirty="0" err="1">
                <a:cs typeface="+mn-cs"/>
              </a:rPr>
              <a:t>của</a:t>
            </a:r>
            <a:r>
              <a:rPr lang="en-US" sz="2000" dirty="0">
                <a:cs typeface="+mn-cs"/>
              </a:rPr>
              <a:t> virus Corona (nCoV-2019).</a:t>
            </a:r>
          </a:p>
          <a:p>
            <a:pPr marL="457200" indent="-457200" algn="just">
              <a:defRPr/>
            </a:pPr>
            <a:endParaRPr lang="en-US" sz="2000" dirty="0">
              <a:cs typeface="+mn-cs"/>
            </a:endParaRPr>
          </a:p>
          <a:p>
            <a:pPr marL="457200" indent="-457200" algn="just">
              <a:defRPr/>
            </a:pPr>
            <a:r>
              <a:rPr lang="en-US" sz="2000" dirty="0">
                <a:cs typeface="+mn-cs"/>
              </a:rPr>
              <a:t>        - </a:t>
            </a:r>
            <a:r>
              <a:rPr lang="en-US" sz="2000" dirty="0" err="1">
                <a:cs typeface="+mn-cs"/>
              </a:rPr>
              <a:t>Quyết</a:t>
            </a:r>
            <a:r>
              <a:rPr lang="en-US" sz="2000" dirty="0">
                <a:cs typeface="+mn-cs"/>
              </a:rPr>
              <a:t> </a:t>
            </a:r>
            <a:r>
              <a:rPr lang="en-US" sz="2000" dirty="0" err="1">
                <a:cs typeface="+mn-cs"/>
              </a:rPr>
              <a:t>định</a:t>
            </a:r>
            <a:r>
              <a:rPr lang="en-US" sz="2000" dirty="0">
                <a:cs typeface="+mn-cs"/>
              </a:rPr>
              <a:t> </a:t>
            </a:r>
            <a:r>
              <a:rPr lang="en-US" sz="2000" dirty="0" err="1">
                <a:cs typeface="+mn-cs"/>
              </a:rPr>
              <a:t>số</a:t>
            </a:r>
            <a:r>
              <a:rPr lang="en-US" sz="2000" dirty="0">
                <a:cs typeface="+mn-cs"/>
              </a:rPr>
              <a:t> 125/QĐ-BYT </a:t>
            </a:r>
            <a:r>
              <a:rPr lang="en-US" sz="2000" dirty="0" err="1">
                <a:cs typeface="+mn-cs"/>
              </a:rPr>
              <a:t>ngày</a:t>
            </a:r>
            <a:r>
              <a:rPr lang="en-US" sz="2000" dirty="0">
                <a:cs typeface="+mn-cs"/>
              </a:rPr>
              <a:t> 16/01/2020 </a:t>
            </a:r>
            <a:r>
              <a:rPr lang="en-US" sz="2000" dirty="0" err="1">
                <a:cs typeface="+mn-cs"/>
              </a:rPr>
              <a:t>của</a:t>
            </a:r>
            <a:r>
              <a:rPr lang="en-US" sz="2000" dirty="0">
                <a:cs typeface="+mn-cs"/>
              </a:rPr>
              <a:t> </a:t>
            </a:r>
            <a:r>
              <a:rPr lang="en-US" sz="2000" dirty="0" err="1">
                <a:cs typeface="+mn-cs"/>
              </a:rPr>
              <a:t>Bộ</a:t>
            </a:r>
            <a:r>
              <a:rPr lang="en-US" sz="2000" dirty="0">
                <a:cs typeface="+mn-cs"/>
              </a:rPr>
              <a:t> y </a:t>
            </a:r>
            <a:r>
              <a:rPr lang="en-US" sz="2000" dirty="0" err="1">
                <a:cs typeface="+mn-cs"/>
              </a:rPr>
              <a:t>tế</a:t>
            </a:r>
            <a:r>
              <a:rPr lang="en-US" sz="2000" dirty="0">
                <a:cs typeface="+mn-cs"/>
              </a:rPr>
              <a:t> </a:t>
            </a:r>
            <a:r>
              <a:rPr lang="en-US" sz="2000" dirty="0" err="1">
                <a:cs typeface="+mn-cs"/>
              </a:rPr>
              <a:t>về</a:t>
            </a:r>
            <a:r>
              <a:rPr lang="en-US" sz="2000" dirty="0">
                <a:cs typeface="+mn-cs"/>
              </a:rPr>
              <a:t> </a:t>
            </a:r>
            <a:r>
              <a:rPr lang="en-US" sz="2000" dirty="0" err="1">
                <a:cs typeface="+mn-cs"/>
              </a:rPr>
              <a:t>việc</a:t>
            </a:r>
            <a:r>
              <a:rPr lang="en-US" sz="2000" dirty="0">
                <a:cs typeface="+mn-cs"/>
              </a:rPr>
              <a:t> ban </a:t>
            </a:r>
            <a:r>
              <a:rPr lang="en-US" sz="2000" dirty="0" err="1">
                <a:cs typeface="+mn-cs"/>
              </a:rPr>
              <a:t>hành</a:t>
            </a:r>
            <a:r>
              <a:rPr lang="en-US" sz="2000" dirty="0">
                <a:cs typeface="+mn-cs"/>
              </a:rPr>
              <a:t> </a:t>
            </a:r>
            <a:r>
              <a:rPr lang="en-US" sz="2000" dirty="0" err="1">
                <a:cs typeface="+mn-cs"/>
              </a:rPr>
              <a:t>Hướng</a:t>
            </a:r>
            <a:r>
              <a:rPr lang="en-US" sz="2000" dirty="0">
                <a:cs typeface="+mn-cs"/>
              </a:rPr>
              <a:t> </a:t>
            </a:r>
            <a:r>
              <a:rPr lang="en-US" sz="2000" dirty="0" err="1">
                <a:cs typeface="+mn-cs"/>
              </a:rPr>
              <a:t>dẫn</a:t>
            </a:r>
            <a:r>
              <a:rPr lang="en-US" sz="2000" dirty="0">
                <a:cs typeface="+mn-cs"/>
              </a:rPr>
              <a:t> </a:t>
            </a:r>
            <a:r>
              <a:rPr lang="en-US" sz="2000" dirty="0" err="1">
                <a:cs typeface="+mn-cs"/>
              </a:rPr>
              <a:t>chẩn</a:t>
            </a:r>
            <a:r>
              <a:rPr lang="en-US" sz="2000" dirty="0">
                <a:cs typeface="+mn-cs"/>
              </a:rPr>
              <a:t> </a:t>
            </a:r>
            <a:r>
              <a:rPr lang="en-US" sz="2000" dirty="0" err="1">
                <a:cs typeface="+mn-cs"/>
              </a:rPr>
              <a:t>đoán</a:t>
            </a:r>
            <a:r>
              <a:rPr lang="en-US" sz="2000" dirty="0">
                <a:cs typeface="+mn-cs"/>
              </a:rPr>
              <a:t> </a:t>
            </a:r>
            <a:r>
              <a:rPr lang="en-US" sz="2000" dirty="0" err="1">
                <a:cs typeface="+mn-cs"/>
              </a:rPr>
              <a:t>và</a:t>
            </a:r>
            <a:r>
              <a:rPr lang="en-US" sz="2000" dirty="0">
                <a:cs typeface="+mn-cs"/>
              </a:rPr>
              <a:t> </a:t>
            </a:r>
            <a:r>
              <a:rPr lang="en-US" sz="2000" dirty="0" err="1">
                <a:cs typeface="+mn-cs"/>
              </a:rPr>
              <a:t>điều</a:t>
            </a:r>
            <a:r>
              <a:rPr lang="en-US" sz="2000" dirty="0">
                <a:cs typeface="+mn-cs"/>
              </a:rPr>
              <a:t> </a:t>
            </a:r>
            <a:r>
              <a:rPr lang="en-US" sz="2000" dirty="0" err="1">
                <a:cs typeface="+mn-cs"/>
              </a:rPr>
              <a:t>trị</a:t>
            </a:r>
            <a:r>
              <a:rPr lang="en-US" sz="2000" dirty="0">
                <a:cs typeface="+mn-cs"/>
              </a:rPr>
              <a:t> </a:t>
            </a:r>
            <a:r>
              <a:rPr lang="en-US" sz="2000" dirty="0" err="1">
                <a:cs typeface="+mn-cs"/>
              </a:rPr>
              <a:t>viêm</a:t>
            </a:r>
            <a:r>
              <a:rPr lang="en-US" sz="2000" dirty="0">
                <a:cs typeface="+mn-cs"/>
              </a:rPr>
              <a:t> </a:t>
            </a:r>
            <a:r>
              <a:rPr lang="en-US" sz="2000" dirty="0" err="1">
                <a:cs typeface="+mn-cs"/>
              </a:rPr>
              <a:t>phổi</a:t>
            </a:r>
            <a:r>
              <a:rPr lang="en-US" sz="2000" dirty="0">
                <a:cs typeface="+mn-cs"/>
              </a:rPr>
              <a:t> </a:t>
            </a:r>
            <a:r>
              <a:rPr lang="en-US" sz="2000" dirty="0" err="1">
                <a:cs typeface="+mn-cs"/>
              </a:rPr>
              <a:t>cấp</a:t>
            </a:r>
            <a:r>
              <a:rPr lang="en-US" sz="2000" dirty="0">
                <a:cs typeface="+mn-cs"/>
              </a:rPr>
              <a:t> do </a:t>
            </a:r>
            <a:r>
              <a:rPr lang="en-US" sz="2000" dirty="0" err="1">
                <a:cs typeface="Arial" charset="0"/>
              </a:rPr>
              <a:t>chủng</a:t>
            </a:r>
            <a:r>
              <a:rPr lang="en-US" sz="2000" dirty="0">
                <a:cs typeface="Arial" charset="0"/>
              </a:rPr>
              <a:t> </a:t>
            </a:r>
            <a:r>
              <a:rPr lang="en-US" sz="2000" dirty="0" err="1">
                <a:cs typeface="Arial" charset="0"/>
              </a:rPr>
              <a:t>mới</a:t>
            </a:r>
            <a:r>
              <a:rPr lang="en-US" sz="2000" dirty="0">
                <a:cs typeface="Arial" charset="0"/>
              </a:rPr>
              <a:t> </a:t>
            </a:r>
            <a:r>
              <a:rPr lang="en-US" sz="2000" dirty="0" err="1">
                <a:cs typeface="Arial" charset="0"/>
              </a:rPr>
              <a:t>của</a:t>
            </a:r>
            <a:r>
              <a:rPr lang="en-US" sz="2000" dirty="0">
                <a:cs typeface="Arial" charset="0"/>
              </a:rPr>
              <a:t> virus Corona (nCoV-2019).</a:t>
            </a:r>
          </a:p>
          <a:p>
            <a:pPr marL="457200" indent="-457200" algn="just">
              <a:defRPr/>
            </a:pPr>
            <a:endParaRPr lang="en-US" sz="2000" dirty="0">
              <a:cs typeface="Arial" charset="0"/>
            </a:endParaRPr>
          </a:p>
          <a:p>
            <a:pPr marL="457200" indent="-457200" algn="just">
              <a:defRPr/>
            </a:pPr>
            <a:r>
              <a:rPr lang="en-US" sz="2000" dirty="0">
                <a:cs typeface="Arial" charset="0"/>
              </a:rPr>
              <a:t>        - </a:t>
            </a:r>
            <a:r>
              <a:rPr lang="en-US" sz="2000" dirty="0" err="1">
                <a:cs typeface="Arial" charset="0"/>
              </a:rPr>
              <a:t>Chỉ</a:t>
            </a:r>
            <a:r>
              <a:rPr lang="en-US" sz="2000" dirty="0">
                <a:cs typeface="Arial" charset="0"/>
              </a:rPr>
              <a:t> </a:t>
            </a:r>
            <a:r>
              <a:rPr lang="en-US" sz="2000" dirty="0" err="1">
                <a:cs typeface="Arial" charset="0"/>
              </a:rPr>
              <a:t>thị</a:t>
            </a:r>
            <a:r>
              <a:rPr lang="en-US" sz="2000" dirty="0">
                <a:cs typeface="Arial" charset="0"/>
              </a:rPr>
              <a:t> </a:t>
            </a:r>
            <a:r>
              <a:rPr lang="en-US" sz="2000" dirty="0" err="1">
                <a:cs typeface="Arial" charset="0"/>
              </a:rPr>
              <a:t>số</a:t>
            </a:r>
            <a:r>
              <a:rPr lang="en-US" sz="2000" dirty="0">
                <a:cs typeface="Arial" charset="0"/>
              </a:rPr>
              <a:t> 03/CT-UBND </a:t>
            </a:r>
            <a:r>
              <a:rPr lang="en-US" sz="2000" dirty="0" err="1">
                <a:cs typeface="Arial" charset="0"/>
              </a:rPr>
              <a:t>ngày</a:t>
            </a:r>
            <a:r>
              <a:rPr lang="en-US" sz="2000" dirty="0">
                <a:cs typeface="Arial" charset="0"/>
              </a:rPr>
              <a:t> 30/01/2020 </a:t>
            </a:r>
            <a:r>
              <a:rPr lang="en-US" sz="2000" dirty="0" err="1">
                <a:cs typeface="Arial" charset="0"/>
              </a:rPr>
              <a:t>của</a:t>
            </a:r>
            <a:r>
              <a:rPr lang="en-US" sz="2000" dirty="0">
                <a:cs typeface="Arial" charset="0"/>
              </a:rPr>
              <a:t> </a:t>
            </a:r>
            <a:r>
              <a:rPr lang="en-US" sz="2000" dirty="0" err="1">
                <a:cs typeface="Arial" charset="0"/>
              </a:rPr>
              <a:t>Ủy</a:t>
            </a:r>
            <a:r>
              <a:rPr lang="en-US" sz="2000" dirty="0">
                <a:cs typeface="Arial" charset="0"/>
              </a:rPr>
              <a:t> ban </a:t>
            </a:r>
            <a:r>
              <a:rPr lang="en-US" sz="2000" dirty="0" err="1">
                <a:cs typeface="Arial" charset="0"/>
              </a:rPr>
              <a:t>nhân</a:t>
            </a:r>
            <a:r>
              <a:rPr lang="en-US" sz="2000" dirty="0">
                <a:cs typeface="Arial" charset="0"/>
              </a:rPr>
              <a:t> </a:t>
            </a:r>
            <a:r>
              <a:rPr lang="en-US" sz="2000" dirty="0" err="1">
                <a:cs typeface="Arial" charset="0"/>
              </a:rPr>
              <a:t>dân</a:t>
            </a:r>
            <a:r>
              <a:rPr lang="en-US" sz="2000" dirty="0">
                <a:cs typeface="Arial" charset="0"/>
              </a:rPr>
              <a:t> </a:t>
            </a:r>
            <a:r>
              <a:rPr lang="en-US" sz="2000" dirty="0" err="1">
                <a:cs typeface="Arial" charset="0"/>
              </a:rPr>
              <a:t>thành</a:t>
            </a:r>
            <a:r>
              <a:rPr lang="en-US" sz="2000" dirty="0">
                <a:cs typeface="Arial" charset="0"/>
              </a:rPr>
              <a:t> </a:t>
            </a:r>
            <a:r>
              <a:rPr lang="en-US" sz="2000" dirty="0" err="1">
                <a:cs typeface="Arial" charset="0"/>
              </a:rPr>
              <a:t>phố</a:t>
            </a:r>
            <a:r>
              <a:rPr lang="en-US" sz="2000" dirty="0">
                <a:cs typeface="Arial" charset="0"/>
              </a:rPr>
              <a:t> HCM </a:t>
            </a:r>
            <a:r>
              <a:rPr lang="en-US" sz="2000" dirty="0" err="1">
                <a:cs typeface="Arial" charset="0"/>
              </a:rPr>
              <a:t>về</a:t>
            </a:r>
            <a:r>
              <a:rPr lang="en-US" sz="2000" dirty="0">
                <a:cs typeface="Arial" charset="0"/>
              </a:rPr>
              <a:t> </a:t>
            </a:r>
            <a:r>
              <a:rPr lang="en-US" sz="2000" dirty="0" err="1">
                <a:cs typeface="Arial" charset="0"/>
              </a:rPr>
              <a:t>việc</a:t>
            </a:r>
            <a:r>
              <a:rPr lang="en-US" sz="2000" dirty="0">
                <a:cs typeface="Arial" charset="0"/>
              </a:rPr>
              <a:t> </a:t>
            </a:r>
            <a:r>
              <a:rPr lang="en-US" sz="2000" dirty="0" err="1">
                <a:cs typeface="Arial" charset="0"/>
              </a:rPr>
              <a:t>tăng</a:t>
            </a:r>
            <a:r>
              <a:rPr lang="en-US" sz="2000" dirty="0">
                <a:cs typeface="Arial" charset="0"/>
              </a:rPr>
              <a:t> </a:t>
            </a:r>
            <a:r>
              <a:rPr lang="en-US" sz="2000" dirty="0" err="1">
                <a:cs typeface="Arial" charset="0"/>
              </a:rPr>
              <a:t>cường</a:t>
            </a:r>
            <a:r>
              <a:rPr lang="en-US" sz="2000" dirty="0">
                <a:cs typeface="Arial" charset="0"/>
              </a:rPr>
              <a:t> </a:t>
            </a:r>
            <a:r>
              <a:rPr lang="en-US" sz="2000" dirty="0" err="1">
                <a:cs typeface="Arial" charset="0"/>
              </a:rPr>
              <a:t>phòng</a:t>
            </a:r>
            <a:r>
              <a:rPr lang="en-US" sz="2000" dirty="0">
                <a:cs typeface="Arial" charset="0"/>
              </a:rPr>
              <a:t> </a:t>
            </a:r>
            <a:r>
              <a:rPr lang="en-US" sz="2000" dirty="0" err="1">
                <a:cs typeface="Arial" charset="0"/>
              </a:rPr>
              <a:t>chống</a:t>
            </a:r>
            <a:r>
              <a:rPr lang="en-US" sz="2000" dirty="0">
                <a:cs typeface="Arial" charset="0"/>
              </a:rPr>
              <a:t> </a:t>
            </a:r>
            <a:r>
              <a:rPr lang="en-US" sz="2000" dirty="0" err="1">
                <a:cs typeface="Arial" charset="0"/>
              </a:rPr>
              <a:t>dịch</a:t>
            </a:r>
            <a:r>
              <a:rPr lang="en-US" sz="2000" dirty="0">
                <a:cs typeface="Arial" charset="0"/>
              </a:rPr>
              <a:t> </a:t>
            </a:r>
            <a:r>
              <a:rPr lang="en-US" sz="2000" dirty="0" err="1">
                <a:cs typeface="Arial" charset="0"/>
              </a:rPr>
              <a:t>bệnh</a:t>
            </a:r>
            <a:r>
              <a:rPr lang="en-US" sz="2000" dirty="0">
                <a:cs typeface="Arial" charset="0"/>
              </a:rPr>
              <a:t> </a:t>
            </a:r>
            <a:r>
              <a:rPr lang="en-US" sz="2000" dirty="0" err="1">
                <a:cs typeface="Arial" charset="0"/>
              </a:rPr>
              <a:t>viêm</a:t>
            </a:r>
            <a:r>
              <a:rPr lang="en-US" sz="2000" dirty="0">
                <a:cs typeface="Arial" charset="0"/>
              </a:rPr>
              <a:t> đường </a:t>
            </a:r>
            <a:r>
              <a:rPr lang="en-US" sz="2000" dirty="0" err="1">
                <a:cs typeface="Arial" charset="0"/>
              </a:rPr>
              <a:t>hô</a:t>
            </a:r>
            <a:r>
              <a:rPr lang="en-US" sz="2000" dirty="0">
                <a:cs typeface="Arial" charset="0"/>
              </a:rPr>
              <a:t> </a:t>
            </a:r>
            <a:r>
              <a:rPr lang="en-US" sz="2000" dirty="0" err="1">
                <a:cs typeface="Arial" charset="0"/>
              </a:rPr>
              <a:t>hấp</a:t>
            </a:r>
            <a:r>
              <a:rPr lang="en-US" sz="2000" dirty="0">
                <a:cs typeface="Arial" charset="0"/>
              </a:rPr>
              <a:t> </a:t>
            </a:r>
            <a:r>
              <a:rPr lang="en-US" sz="2000" dirty="0" err="1">
                <a:cs typeface="Arial" charset="0"/>
              </a:rPr>
              <a:t>cấp</a:t>
            </a:r>
            <a:r>
              <a:rPr lang="en-US" sz="2000" dirty="0">
                <a:cs typeface="Arial" charset="0"/>
              </a:rPr>
              <a:t> do </a:t>
            </a:r>
            <a:r>
              <a:rPr lang="en-US" sz="2000" dirty="0" err="1">
                <a:cs typeface="Arial" charset="0"/>
              </a:rPr>
              <a:t>chủng</a:t>
            </a:r>
            <a:r>
              <a:rPr lang="en-US" sz="2000" dirty="0">
                <a:cs typeface="Arial" charset="0"/>
              </a:rPr>
              <a:t> </a:t>
            </a:r>
            <a:r>
              <a:rPr lang="en-US" sz="2000" dirty="0" err="1">
                <a:cs typeface="Arial" charset="0"/>
              </a:rPr>
              <a:t>mới</a:t>
            </a:r>
            <a:r>
              <a:rPr lang="en-US" sz="2000" dirty="0">
                <a:cs typeface="Arial" charset="0"/>
              </a:rPr>
              <a:t> </a:t>
            </a:r>
            <a:r>
              <a:rPr lang="en-US" sz="2000" dirty="0" err="1">
                <a:cs typeface="Arial" charset="0"/>
              </a:rPr>
              <a:t>của</a:t>
            </a:r>
            <a:r>
              <a:rPr lang="en-US" sz="2000" dirty="0">
                <a:cs typeface="Arial" charset="0"/>
              </a:rPr>
              <a:t> virus Corona (nCoV-2019) </a:t>
            </a:r>
            <a:r>
              <a:rPr lang="en-US" sz="2000" dirty="0" err="1">
                <a:cs typeface="Arial" charset="0"/>
              </a:rPr>
              <a:t>gây</a:t>
            </a:r>
            <a:r>
              <a:rPr lang="en-US" sz="2000" dirty="0">
                <a:cs typeface="Arial" charset="0"/>
              </a:rPr>
              <a:t> </a:t>
            </a:r>
            <a:r>
              <a:rPr lang="en-US" sz="2000" dirty="0" err="1">
                <a:cs typeface="Arial" charset="0"/>
              </a:rPr>
              <a:t>ra</a:t>
            </a:r>
            <a:r>
              <a:rPr lang="en-US" sz="2000" dirty="0">
                <a:cs typeface="Arial" charset="0"/>
              </a:rPr>
              <a:t> </a:t>
            </a:r>
            <a:r>
              <a:rPr lang="en-US" sz="2000" dirty="0" err="1">
                <a:cs typeface="Arial" charset="0"/>
              </a:rPr>
              <a:t>tại</a:t>
            </a:r>
            <a:r>
              <a:rPr lang="en-US" sz="2000" dirty="0">
                <a:cs typeface="Arial" charset="0"/>
              </a:rPr>
              <a:t> </a:t>
            </a:r>
            <a:r>
              <a:rPr lang="en-US" sz="2000" dirty="0" err="1">
                <a:cs typeface="Arial" charset="0"/>
              </a:rPr>
              <a:t>thành</a:t>
            </a:r>
            <a:r>
              <a:rPr lang="en-US" sz="2000" dirty="0">
                <a:cs typeface="Arial" charset="0"/>
              </a:rPr>
              <a:t> </a:t>
            </a:r>
            <a:r>
              <a:rPr lang="en-US" sz="2000" dirty="0" err="1">
                <a:cs typeface="Arial" charset="0"/>
              </a:rPr>
              <a:t>phố</a:t>
            </a:r>
            <a:r>
              <a:rPr lang="en-US" sz="2000" dirty="0">
                <a:cs typeface="Arial" charset="0"/>
              </a:rPr>
              <a:t> </a:t>
            </a:r>
            <a:r>
              <a:rPr lang="en-US" sz="2000" dirty="0" err="1">
                <a:cs typeface="Arial" charset="0"/>
              </a:rPr>
              <a:t>Hồ</a:t>
            </a:r>
            <a:r>
              <a:rPr lang="en-US" sz="2000" dirty="0">
                <a:cs typeface="Arial" charset="0"/>
              </a:rPr>
              <a:t> </a:t>
            </a:r>
            <a:r>
              <a:rPr lang="en-US" sz="2000" dirty="0" err="1">
                <a:cs typeface="Arial" charset="0"/>
              </a:rPr>
              <a:t>Chí</a:t>
            </a:r>
            <a:r>
              <a:rPr lang="en-US" sz="2000" dirty="0">
                <a:cs typeface="Arial" charset="0"/>
              </a:rPr>
              <a:t> Minh.</a:t>
            </a:r>
          </a:p>
          <a:p>
            <a:pPr marL="457200" indent="-457200" algn="just">
              <a:defRPr/>
            </a:pPr>
            <a:endParaRPr lang="en-US" sz="2000" dirty="0">
              <a:cs typeface="Arial" charset="0"/>
            </a:endParaRPr>
          </a:p>
          <a:p>
            <a:pPr marL="457200" indent="-457200" algn="just">
              <a:defRPr/>
            </a:pPr>
            <a:r>
              <a:rPr lang="en-US" sz="2000" dirty="0">
                <a:cs typeface="Arial" charset="0"/>
              </a:rPr>
              <a:t>        - </a:t>
            </a:r>
            <a:r>
              <a:rPr lang="en-US" sz="2000" dirty="0" err="1">
                <a:cs typeface="Arial" charset="0"/>
              </a:rPr>
              <a:t>Công</a:t>
            </a:r>
            <a:r>
              <a:rPr lang="en-US" sz="2000" dirty="0">
                <a:cs typeface="Arial" charset="0"/>
              </a:rPr>
              <a:t> </a:t>
            </a:r>
            <a:r>
              <a:rPr lang="en-US" sz="2000" dirty="0" err="1">
                <a:cs typeface="Arial" charset="0"/>
              </a:rPr>
              <a:t>văn</a:t>
            </a:r>
            <a:r>
              <a:rPr lang="en-US" sz="2000" dirty="0">
                <a:cs typeface="Arial" charset="0"/>
              </a:rPr>
              <a:t> </a:t>
            </a:r>
            <a:r>
              <a:rPr lang="en-US" sz="2000" dirty="0" err="1">
                <a:cs typeface="Arial" charset="0"/>
              </a:rPr>
              <a:t>số</a:t>
            </a:r>
            <a:r>
              <a:rPr lang="en-US" sz="2000" dirty="0">
                <a:cs typeface="Arial" charset="0"/>
              </a:rPr>
              <a:t> 365/SYT-NVY </a:t>
            </a:r>
            <a:r>
              <a:rPr lang="en-US" sz="2000" dirty="0" err="1">
                <a:cs typeface="Arial" charset="0"/>
              </a:rPr>
              <a:t>ngày</a:t>
            </a:r>
            <a:r>
              <a:rPr lang="en-US" sz="2000" dirty="0">
                <a:cs typeface="Arial" charset="0"/>
              </a:rPr>
              <a:t> 22/01/2020 </a:t>
            </a:r>
            <a:r>
              <a:rPr lang="en-US" sz="2000" dirty="0" err="1">
                <a:cs typeface="Arial" charset="0"/>
              </a:rPr>
              <a:t>của</a:t>
            </a:r>
            <a:r>
              <a:rPr lang="en-US" sz="2000" dirty="0">
                <a:cs typeface="Arial" charset="0"/>
              </a:rPr>
              <a:t> </a:t>
            </a:r>
            <a:r>
              <a:rPr lang="en-US" sz="2000" dirty="0" err="1">
                <a:cs typeface="Arial" charset="0"/>
              </a:rPr>
              <a:t>Sở</a:t>
            </a:r>
            <a:r>
              <a:rPr lang="en-US" sz="2000" dirty="0">
                <a:cs typeface="Arial" charset="0"/>
              </a:rPr>
              <a:t> Y </a:t>
            </a:r>
            <a:r>
              <a:rPr lang="en-US" sz="2000" dirty="0" err="1">
                <a:cs typeface="Arial" charset="0"/>
              </a:rPr>
              <a:t>tế</a:t>
            </a:r>
            <a:r>
              <a:rPr lang="en-US" sz="2000" dirty="0">
                <a:cs typeface="Arial" charset="0"/>
              </a:rPr>
              <a:t> </a:t>
            </a:r>
            <a:r>
              <a:rPr lang="en-US" sz="2000" dirty="0" err="1">
                <a:cs typeface="Arial" charset="0"/>
              </a:rPr>
              <a:t>TpHCM</a:t>
            </a:r>
            <a:r>
              <a:rPr lang="en-US" sz="2000" dirty="0">
                <a:cs typeface="Arial" charset="0"/>
              </a:rPr>
              <a:t> V/v </a:t>
            </a:r>
            <a:r>
              <a:rPr lang="en-US" sz="2000" dirty="0" err="1">
                <a:cs typeface="Arial" charset="0"/>
              </a:rPr>
              <a:t>tăng</a:t>
            </a:r>
            <a:r>
              <a:rPr lang="en-US" sz="2000" dirty="0">
                <a:cs typeface="Arial" charset="0"/>
              </a:rPr>
              <a:t> </a:t>
            </a:r>
            <a:r>
              <a:rPr lang="en-US" sz="2000" dirty="0" err="1">
                <a:cs typeface="Arial" charset="0"/>
              </a:rPr>
              <a:t>cường</a:t>
            </a:r>
            <a:r>
              <a:rPr lang="en-US" sz="2000" dirty="0">
                <a:cs typeface="Arial" charset="0"/>
              </a:rPr>
              <a:t> </a:t>
            </a:r>
            <a:r>
              <a:rPr lang="en-US" sz="2000" dirty="0" err="1">
                <a:cs typeface="Arial" charset="0"/>
              </a:rPr>
              <a:t>phòng</a:t>
            </a:r>
            <a:r>
              <a:rPr lang="en-US" sz="2000" dirty="0">
                <a:cs typeface="Arial" charset="0"/>
              </a:rPr>
              <a:t> </a:t>
            </a:r>
            <a:r>
              <a:rPr lang="en-US" sz="2000" dirty="0" err="1">
                <a:cs typeface="Arial" charset="0"/>
              </a:rPr>
              <a:t>chống</a:t>
            </a:r>
            <a:r>
              <a:rPr lang="en-US" sz="2000" dirty="0">
                <a:cs typeface="Arial" charset="0"/>
              </a:rPr>
              <a:t> </a:t>
            </a:r>
            <a:r>
              <a:rPr lang="en-US" sz="2000" dirty="0" err="1">
                <a:cs typeface="Arial" charset="0"/>
              </a:rPr>
              <a:t>dịch</a:t>
            </a:r>
            <a:r>
              <a:rPr lang="en-US" sz="2000" dirty="0">
                <a:cs typeface="Arial" charset="0"/>
              </a:rPr>
              <a:t> </a:t>
            </a:r>
            <a:r>
              <a:rPr lang="en-US" sz="2000" dirty="0" err="1">
                <a:cs typeface="Arial" charset="0"/>
              </a:rPr>
              <a:t>bệnh</a:t>
            </a:r>
            <a:r>
              <a:rPr lang="en-US" sz="2000" dirty="0">
                <a:cs typeface="Arial" charset="0"/>
              </a:rPr>
              <a:t> </a:t>
            </a:r>
            <a:r>
              <a:rPr lang="en-US" sz="2000" dirty="0" err="1">
                <a:cs typeface="Arial" charset="0"/>
              </a:rPr>
              <a:t>viêm</a:t>
            </a:r>
            <a:r>
              <a:rPr lang="en-US" sz="2000" dirty="0">
                <a:cs typeface="Arial" charset="0"/>
              </a:rPr>
              <a:t> đường </a:t>
            </a:r>
            <a:r>
              <a:rPr lang="en-US" sz="2000" dirty="0" err="1">
                <a:cs typeface="Arial" charset="0"/>
              </a:rPr>
              <a:t>hô</a:t>
            </a:r>
            <a:r>
              <a:rPr lang="en-US" sz="2000" dirty="0">
                <a:cs typeface="Arial" charset="0"/>
              </a:rPr>
              <a:t> </a:t>
            </a:r>
            <a:r>
              <a:rPr lang="en-US" sz="2000" dirty="0" err="1">
                <a:cs typeface="Arial" charset="0"/>
              </a:rPr>
              <a:t>hấp</a:t>
            </a:r>
            <a:r>
              <a:rPr lang="en-US" sz="2000" dirty="0">
                <a:cs typeface="Arial" charset="0"/>
              </a:rPr>
              <a:t> </a:t>
            </a:r>
            <a:r>
              <a:rPr lang="en-US" sz="2000" dirty="0" err="1">
                <a:cs typeface="Arial" charset="0"/>
              </a:rPr>
              <a:t>cấp</a:t>
            </a:r>
            <a:r>
              <a:rPr lang="en-US" sz="2000" dirty="0">
                <a:cs typeface="Arial" charset="0"/>
              </a:rPr>
              <a:t> do </a:t>
            </a:r>
            <a:r>
              <a:rPr lang="en-US" sz="2000" dirty="0" err="1">
                <a:cs typeface="Arial" charset="0"/>
              </a:rPr>
              <a:t>chủng</a:t>
            </a:r>
            <a:r>
              <a:rPr lang="en-US" sz="2000" dirty="0">
                <a:cs typeface="Arial" charset="0"/>
              </a:rPr>
              <a:t> </a:t>
            </a:r>
            <a:r>
              <a:rPr lang="en-US" sz="2000" dirty="0" err="1">
                <a:cs typeface="Arial" charset="0"/>
              </a:rPr>
              <a:t>mới</a:t>
            </a:r>
            <a:r>
              <a:rPr lang="en-US" sz="2000" dirty="0">
                <a:cs typeface="Arial" charset="0"/>
              </a:rPr>
              <a:t> </a:t>
            </a:r>
            <a:r>
              <a:rPr lang="en-US" sz="2000" dirty="0" err="1">
                <a:cs typeface="Arial" charset="0"/>
              </a:rPr>
              <a:t>của</a:t>
            </a:r>
            <a:r>
              <a:rPr lang="en-US" sz="2000" dirty="0">
                <a:cs typeface="Arial" charset="0"/>
              </a:rPr>
              <a:t> virus Corona (nCoV-2019) </a:t>
            </a:r>
            <a:r>
              <a:rPr lang="en-US" sz="2000" dirty="0" err="1">
                <a:cs typeface="Arial" charset="0"/>
              </a:rPr>
              <a:t>gây</a:t>
            </a:r>
            <a:r>
              <a:rPr lang="en-US" sz="2000" dirty="0">
                <a:cs typeface="Arial" charset="0"/>
              </a:rPr>
              <a:t> </a:t>
            </a:r>
            <a:r>
              <a:rPr lang="en-US" sz="2000" dirty="0" err="1">
                <a:cs typeface="Arial" charset="0"/>
              </a:rPr>
              <a:t>ra</a:t>
            </a:r>
            <a:r>
              <a:rPr lang="en-US" sz="2000" dirty="0">
                <a:cs typeface="Arial" charset="0"/>
              </a:rPr>
              <a:t> </a:t>
            </a:r>
            <a:r>
              <a:rPr lang="en-US" sz="2000" dirty="0" err="1">
                <a:cs typeface="Arial" charset="0"/>
              </a:rPr>
              <a:t>tại</a:t>
            </a:r>
            <a:r>
              <a:rPr lang="en-US" sz="2000" dirty="0">
                <a:cs typeface="Arial" charset="0"/>
              </a:rPr>
              <a:t> </a:t>
            </a:r>
            <a:r>
              <a:rPr lang="en-US" sz="2000" dirty="0" err="1">
                <a:cs typeface="Arial" charset="0"/>
              </a:rPr>
              <a:t>thành</a:t>
            </a:r>
            <a:r>
              <a:rPr lang="en-US" sz="2000" dirty="0">
                <a:cs typeface="Arial" charset="0"/>
              </a:rPr>
              <a:t> </a:t>
            </a:r>
            <a:r>
              <a:rPr lang="en-US" sz="2000" dirty="0" err="1">
                <a:cs typeface="Arial" charset="0"/>
              </a:rPr>
              <a:t>phố</a:t>
            </a:r>
            <a:r>
              <a:rPr lang="en-US" sz="2000" dirty="0">
                <a:cs typeface="Arial" charset="0"/>
              </a:rPr>
              <a:t> </a:t>
            </a:r>
            <a:r>
              <a:rPr lang="en-US" sz="2000" dirty="0" err="1">
                <a:cs typeface="Arial" charset="0"/>
              </a:rPr>
              <a:t>Hồ</a:t>
            </a:r>
            <a:r>
              <a:rPr lang="en-US" sz="2000" dirty="0">
                <a:cs typeface="Arial" charset="0"/>
              </a:rPr>
              <a:t> </a:t>
            </a:r>
            <a:r>
              <a:rPr lang="en-US" sz="2000" dirty="0" err="1">
                <a:cs typeface="Arial" charset="0"/>
              </a:rPr>
              <a:t>Chí</a:t>
            </a:r>
            <a:r>
              <a:rPr lang="en-US" sz="2000" dirty="0">
                <a:cs typeface="Arial" charset="0"/>
              </a:rPr>
              <a:t> Minh.</a:t>
            </a:r>
          </a:p>
        </p:txBody>
      </p:sp>
      <p:sp>
        <p:nvSpPr>
          <p:cNvPr id="30724" name="Title 5">
            <a:extLst>
              <a:ext uri="{FF2B5EF4-FFF2-40B4-BE49-F238E27FC236}">
                <a16:creationId xmlns:a16="http://schemas.microsoft.com/office/drawing/2014/main" id="{EAEA9BD2-1338-4868-B89D-F67BAE4682AF}"/>
              </a:ext>
            </a:extLst>
          </p:cNvPr>
          <p:cNvSpPr>
            <a:spLocks noGrp="1"/>
          </p:cNvSpPr>
          <p:nvPr>
            <p:ph type="title"/>
          </p:nvPr>
        </p:nvSpPr>
        <p:spPr>
          <a:xfrm>
            <a:off x="1889125" y="85725"/>
            <a:ext cx="5181600" cy="523875"/>
          </a:xfrm>
        </p:spPr>
        <p:txBody>
          <a:bodyPr/>
          <a:lstStyle/>
          <a:p>
            <a:r>
              <a:rPr lang="en-US" altLang="en-US" sz="2800" b="1">
                <a:solidFill>
                  <a:srgbClr val="7030A0"/>
                </a:solidFill>
                <a:latin typeface="Times New Roman" panose="02020603050405020304" pitchFamily="18" charset="0"/>
                <a:cs typeface="Times New Roman" panose="02020603050405020304" pitchFamily="18" charset="0"/>
              </a:rPr>
              <a:t>Các văn bản tham khảo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8">
            <a:extLst>
              <a:ext uri="{FF2B5EF4-FFF2-40B4-BE49-F238E27FC236}">
                <a16:creationId xmlns:a16="http://schemas.microsoft.com/office/drawing/2014/main" id="{4C47DBF4-F129-4F34-A602-82D427EFBB0E}"/>
              </a:ext>
            </a:extLst>
          </p:cNvPr>
          <p:cNvSpPr txBox="1">
            <a:spLocks noChangeArrowheads="1"/>
          </p:cNvSpPr>
          <p:nvPr/>
        </p:nvSpPr>
        <p:spPr bwMode="auto">
          <a:xfrm>
            <a:off x="4479925" y="3233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latin typeface="VSDict Phonetic Bold" pitchFamily="18" charset="0"/>
            </a:endParaRPr>
          </a:p>
        </p:txBody>
      </p:sp>
      <p:sp>
        <p:nvSpPr>
          <p:cNvPr id="31747" name="Title 5">
            <a:extLst>
              <a:ext uri="{FF2B5EF4-FFF2-40B4-BE49-F238E27FC236}">
                <a16:creationId xmlns:a16="http://schemas.microsoft.com/office/drawing/2014/main" id="{C1D5ABD2-E1ED-4E65-BBA5-EDB237AE9768}"/>
              </a:ext>
            </a:extLst>
          </p:cNvPr>
          <p:cNvSpPr>
            <a:spLocks noGrp="1"/>
          </p:cNvSpPr>
          <p:nvPr>
            <p:ph type="title"/>
          </p:nvPr>
        </p:nvSpPr>
        <p:spPr>
          <a:xfrm>
            <a:off x="1638300" y="1066800"/>
            <a:ext cx="5181600" cy="954088"/>
          </a:xfrm>
        </p:spPr>
        <p:txBody>
          <a:bodyPr/>
          <a:lstStyle/>
          <a:p>
            <a:pPr eaLnBrk="1" hangingPunct="1"/>
            <a:r>
              <a:rPr lang="en-US" altLang="en-US" sz="2800" b="1">
                <a:solidFill>
                  <a:srgbClr val="C00000"/>
                </a:solidFill>
                <a:cs typeface="Times New Roman" panose="02020603050405020304" pitchFamily="18" charset="0"/>
              </a:rPr>
              <a:t>Clip phòng chống dịch nCoV 2019 </a:t>
            </a:r>
          </a:p>
        </p:txBody>
      </p:sp>
      <p:graphicFrame>
        <p:nvGraphicFramePr>
          <p:cNvPr id="31748" name="Object 1">
            <a:extLst>
              <a:ext uri="{FF2B5EF4-FFF2-40B4-BE49-F238E27FC236}">
                <a16:creationId xmlns:a16="http://schemas.microsoft.com/office/drawing/2014/main" id="{500C8BE4-0ADD-4AE7-8EFA-BD57091508F5}"/>
              </a:ext>
            </a:extLst>
          </p:cNvPr>
          <p:cNvGraphicFramePr>
            <a:graphicFrameLocks noChangeAspect="1"/>
          </p:cNvGraphicFramePr>
          <p:nvPr/>
        </p:nvGraphicFramePr>
        <p:xfrm>
          <a:off x="3208338" y="2787650"/>
          <a:ext cx="2259012" cy="454025"/>
        </p:xfrm>
        <a:graphic>
          <a:graphicData uri="http://schemas.openxmlformats.org/presentationml/2006/ole">
            <mc:AlternateContent xmlns:mc="http://schemas.openxmlformats.org/markup-compatibility/2006">
              <mc:Choice xmlns:v="urn:schemas-microsoft-com:vml" Requires="v">
                <p:oleObj spid="_x0000_s1028" name="Packager Shell Object" showAsIcon="1" r:id="rId3" imgW="2237014" imgH="432707" progId="Package">
                  <p:embed/>
                </p:oleObj>
              </mc:Choice>
              <mc:Fallback>
                <p:oleObj name="Packager Shell Object" showAsIcon="1" r:id="rId3" imgW="2237014" imgH="432707" progId="Package">
                  <p:embed/>
                  <p:pic>
                    <p:nvPicPr>
                      <p:cNvPr id="31748" name="Object 1">
                        <a:extLst>
                          <a:ext uri="{FF2B5EF4-FFF2-40B4-BE49-F238E27FC236}">
                            <a16:creationId xmlns:a16="http://schemas.microsoft.com/office/drawing/2014/main" id="{500C8BE4-0ADD-4AE7-8EFA-BD5709150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38" y="2787650"/>
                        <a:ext cx="2259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8099" name="Rectangle 3">
            <a:extLst>
              <a:ext uri="{FF2B5EF4-FFF2-40B4-BE49-F238E27FC236}">
                <a16:creationId xmlns:a16="http://schemas.microsoft.com/office/drawing/2014/main" id="{396C7505-5858-4EE4-9816-DA857A73B10A}"/>
              </a:ext>
            </a:extLst>
          </p:cNvPr>
          <p:cNvSpPr>
            <a:spLocks noGrp="1" noChangeArrowheads="1"/>
          </p:cNvSpPr>
          <p:nvPr>
            <p:ph type="body" idx="1"/>
          </p:nvPr>
        </p:nvSpPr>
        <p:spPr>
          <a:xfrm>
            <a:off x="342900" y="228600"/>
            <a:ext cx="8191500" cy="6400800"/>
          </a:xfrm>
        </p:spPr>
        <p:txBody>
          <a:bodyPr/>
          <a:lstStyle/>
          <a:p>
            <a:pPr marL="0" indent="0" eaLnBrk="1" hangingPunct="1">
              <a:buFont typeface="Wingdings" panose="05000000000000000000" pitchFamily="2" charset="2"/>
              <a:buNone/>
            </a:pPr>
            <a:r>
              <a:rPr lang="en-US" altLang="en-US" sz="2800" b="1">
                <a:solidFill>
                  <a:srgbClr val="C00000"/>
                </a:solidFill>
                <a:latin typeface="Times New Roman" panose="02020603050405020304" pitchFamily="18" charset="0"/>
                <a:cs typeface="Times New Roman" panose="02020603050405020304" pitchFamily="18" charset="0"/>
              </a:rPr>
              <a:t>         </a:t>
            </a:r>
            <a:r>
              <a:rPr lang="en-US" altLang="en-US" sz="2800" b="1">
                <a:solidFill>
                  <a:srgbClr val="7030A0"/>
                </a:solidFill>
                <a:latin typeface="Times New Roman" panose="02020603050405020304" pitchFamily="18" charset="0"/>
                <a:cs typeface="Times New Roman" panose="02020603050405020304" pitchFamily="18" charset="0"/>
              </a:rPr>
              <a:t>Coronavirus(2019-nCoV)</a:t>
            </a:r>
            <a:r>
              <a:rPr lang="en-US" altLang="en-US" sz="2800" i="1">
                <a:solidFill>
                  <a:srgbClr val="7030A0"/>
                </a:solidFill>
              </a:rPr>
              <a:t> là một loại virus đường hô hấp mới gây bệnh viêm đường hô hấp cấp ở người và  cho thấy có sự lây lan từ người sang người .</a:t>
            </a:r>
          </a:p>
          <a:p>
            <a:pPr marL="0" indent="0" eaLnBrk="1" hangingPunct="1">
              <a:buFont typeface="Wingdings" panose="05000000000000000000" pitchFamily="2" charset="2"/>
              <a:buNone/>
            </a:pPr>
            <a:r>
              <a:rPr lang="en-US" altLang="en-US" sz="2800" i="1">
                <a:solidFill>
                  <a:srgbClr val="7030A0"/>
                </a:solidFill>
              </a:rPr>
              <a:t>        Virus này được xác định trong một cuộc điều tra ổ dịch bắt nguồn từ khu chợ lớn chuyên bán hải sản và động vật ở Vũ Hán, Hồ Bắc, Trung Quốc. Là chủng virus mới chưa được xác định trước đó.</a:t>
            </a:r>
          </a:p>
          <a:p>
            <a:pPr marL="0" indent="0" eaLnBrk="1" hangingPunct="1">
              <a:buFont typeface="Wingdings" panose="05000000000000000000" pitchFamily="2" charset="2"/>
              <a:buNone/>
            </a:pPr>
            <a:endParaRPr lang="en-US" altLang="en-US" sz="2800" i="1">
              <a:solidFill>
                <a:srgbClr val="7030A0"/>
              </a:solidFill>
            </a:endParaRPr>
          </a:p>
        </p:txBody>
      </p:sp>
      <p:pic>
        <p:nvPicPr>
          <p:cNvPr id="5123" name="Picture 3">
            <a:extLst>
              <a:ext uri="{FF2B5EF4-FFF2-40B4-BE49-F238E27FC236}">
                <a16:creationId xmlns:a16="http://schemas.microsoft.com/office/drawing/2014/main" id="{3001DA37-8F48-4D39-AB7D-408B31C78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3810000"/>
            <a:ext cx="63150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Effect transition="in" filter="checkerboard(across)">
                                      <p:cBhvr>
                                        <p:cTn id="7" dur="500"/>
                                        <p:tgtEl>
                                          <p:spTgt spid="388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8099">
                                            <p:txEl>
                                              <p:pRg st="1" end="1"/>
                                            </p:txEl>
                                          </p:spTgt>
                                        </p:tgtEl>
                                        <p:attrNameLst>
                                          <p:attrName>style.visibility</p:attrName>
                                        </p:attrNameLst>
                                      </p:cBhvr>
                                      <p:to>
                                        <p:strVal val="visible"/>
                                      </p:to>
                                    </p:set>
                                    <p:animEffect transition="in" filter="checkerboard(across)">
                                      <p:cBhvr>
                                        <p:cTn id="12" dur="500"/>
                                        <p:tgtEl>
                                          <p:spTgt spid="388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2504C8"/>
            </a:gs>
            <a:gs pos="100000">
              <a:srgbClr val="9C8DE6"/>
            </a:gs>
          </a:gsLst>
          <a:lin ang="2700000" scaled="1"/>
        </a:gradFill>
        <a:effectLst/>
      </p:bgPr>
    </p:bg>
    <p:spTree>
      <p:nvGrpSpPr>
        <p:cNvPr id="1" name=""/>
        <p:cNvGrpSpPr/>
        <p:nvPr/>
      </p:nvGrpSpPr>
      <p:grpSpPr>
        <a:xfrm>
          <a:off x="0" y="0"/>
          <a:ext cx="0" cy="0"/>
          <a:chOff x="0" y="0"/>
          <a:chExt cx="0" cy="0"/>
        </a:xfrm>
      </p:grpSpPr>
      <p:sp>
        <p:nvSpPr>
          <p:cNvPr id="32770" name="Date Placeholder 1">
            <a:extLst>
              <a:ext uri="{FF2B5EF4-FFF2-40B4-BE49-F238E27FC236}">
                <a16:creationId xmlns:a16="http://schemas.microsoft.com/office/drawing/2014/main" id="{5D853CFE-5C53-4ADE-A60D-DB3F693AD8DA}"/>
              </a:ext>
            </a:extLst>
          </p:cNvPr>
          <p:cNvSpPr>
            <a:spLocks noGrp="1"/>
          </p:cNvSpPr>
          <p:nvPr>
            <p:ph type="dt" sz="quarter" idx="10"/>
          </p:nvPr>
        </p:nvSpPr>
        <p:spPr>
          <a:xfrm>
            <a:off x="762000" y="838200"/>
            <a:ext cx="67818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b="1">
                <a:solidFill>
                  <a:srgbClr val="FFFF00"/>
                </a:solidFill>
                <a:cs typeface="Times New Roman" panose="02020603050405020304" pitchFamily="18" charset="0"/>
              </a:rPr>
              <a:t>Tóm lại : Dù tình hình dịch cúm A –nCoV 2019 đang diễn biến khá nhanh và phức tạp nhưng tại Việt Nam vẫn đang ở mức kiểm soát  được nhưng vẫn rất cần sự hợp tác đồng bộ của các ban ngành, tổ chức xã hội, cơ sở và người dân trong cộng đồng thì công tác phòng chống dịch bệnh mới có thể đạt kết quả tốt trong khống chế dịch ./.</a:t>
            </a:r>
          </a:p>
        </p:txBody>
      </p:sp>
      <p:sp>
        <p:nvSpPr>
          <p:cNvPr id="24579" name="Slide Number Placeholder 3">
            <a:extLst>
              <a:ext uri="{FF2B5EF4-FFF2-40B4-BE49-F238E27FC236}">
                <a16:creationId xmlns:a16="http://schemas.microsoft.com/office/drawing/2014/main" id="{DD5EF2CA-3014-433E-BDF9-5494063274F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74805FD-ACCD-47B7-808B-33CF0BEADC47}" type="slidenum">
              <a:rPr lang="en-US" altLang="en-US" sz="1400"/>
              <a:pPr eaLnBrk="1" hangingPunct="1"/>
              <a:t>30</a:t>
            </a:fld>
            <a:endParaRPr lang="en-US" altLang="en-US" sz="1400"/>
          </a:p>
        </p:txBody>
      </p:sp>
      <p:sp>
        <p:nvSpPr>
          <p:cNvPr id="329730" name="Rectangle 2">
            <a:extLst>
              <a:ext uri="{FF2B5EF4-FFF2-40B4-BE49-F238E27FC236}">
                <a16:creationId xmlns:a16="http://schemas.microsoft.com/office/drawing/2014/main" id="{7B4E2180-57B5-4E42-BE72-6A2964412333}"/>
              </a:ext>
            </a:extLst>
          </p:cNvPr>
          <p:cNvSpPr>
            <a:spLocks noChangeArrowheads="1"/>
          </p:cNvSpPr>
          <p:nvPr/>
        </p:nvSpPr>
        <p:spPr bwMode="auto">
          <a:xfrm>
            <a:off x="762000" y="6096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sz="3200" b="1">
              <a:solidFill>
                <a:schemeClr val="bg1"/>
              </a:solidFill>
              <a:latin typeface="VNI-Tubes" pitchFamily="2" charset="0"/>
            </a:endParaRPr>
          </a:p>
        </p:txBody>
      </p:sp>
      <p:sp>
        <p:nvSpPr>
          <p:cNvPr id="329731" name="Rectangle 3">
            <a:extLst>
              <a:ext uri="{FF2B5EF4-FFF2-40B4-BE49-F238E27FC236}">
                <a16:creationId xmlns:a16="http://schemas.microsoft.com/office/drawing/2014/main" id="{3B5A114F-5ACB-4D08-A18A-737DF12C641A}"/>
              </a:ext>
            </a:extLst>
          </p:cNvPr>
          <p:cNvSpPr>
            <a:spLocks noChangeArrowheads="1"/>
          </p:cNvSpPr>
          <p:nvPr/>
        </p:nvSpPr>
        <p:spPr bwMode="auto">
          <a:xfrm>
            <a:off x="1066800" y="2667000"/>
            <a:ext cx="7162800" cy="2667000"/>
          </a:xfrm>
          <a:prstGeom prst="rect">
            <a:avLst/>
          </a:prstGeom>
          <a:noFill/>
          <a:ln w="9525">
            <a:noFill/>
            <a:miter lim="800000"/>
            <a:headEnd/>
            <a:tailEnd/>
          </a:ln>
          <a:effectLst/>
        </p:spPr>
        <p:txBody>
          <a:bodyPr lIns="92075" tIns="46038" rIns="92075" bIns="46038" anchor="ctr"/>
          <a:lstStyle/>
          <a:p>
            <a:pPr marL="342900" indent="-342900" eaLnBrk="0" hangingPunct="0">
              <a:spcBef>
                <a:spcPct val="20000"/>
              </a:spcBef>
              <a:defRPr/>
            </a:pPr>
            <a:endParaRPr lang="en-US" sz="4000" b="1" dirty="0">
              <a:solidFill>
                <a:srgbClr val="F9FE28"/>
              </a:solidFill>
              <a:effectLst>
                <a:outerShdw blurRad="38100" dist="38100" dir="2700000" algn="tl">
                  <a:srgbClr val="000000"/>
                </a:outerShdw>
              </a:effectLst>
              <a:cs typeface="+mn-cs"/>
            </a:endParaRPr>
          </a:p>
        </p:txBody>
      </p:sp>
      <p:sp>
        <p:nvSpPr>
          <p:cNvPr id="329732" name="WordArt 4">
            <a:extLst>
              <a:ext uri="{FF2B5EF4-FFF2-40B4-BE49-F238E27FC236}">
                <a16:creationId xmlns:a16="http://schemas.microsoft.com/office/drawing/2014/main" id="{07C4E90D-A8A5-4944-A866-80619D75380E}"/>
              </a:ext>
            </a:extLst>
          </p:cNvPr>
          <p:cNvSpPr>
            <a:spLocks noChangeArrowheads="1" noChangeShapeType="1" noTextEdit="1"/>
          </p:cNvSpPr>
          <p:nvPr/>
        </p:nvSpPr>
        <p:spPr bwMode="auto">
          <a:xfrm>
            <a:off x="1981200" y="2133600"/>
            <a:ext cx="5410200" cy="6889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kern="10">
              <a:gradFill rotWithShape="1">
                <a:gsLst>
                  <a:gs pos="0">
                    <a:schemeClr val="tx1"/>
                  </a:gs>
                  <a:gs pos="100000">
                    <a:srgbClr val="33CC33"/>
                  </a:gs>
                </a:gsLst>
                <a:lin ang="5400000" scaled="1"/>
              </a:gradFill>
              <a:effectLst>
                <a:outerShdw dist="35921" dir="2700000" algn="ctr" rotWithShape="0">
                  <a:srgbClr val="C0C0C0"/>
                </a:outerShdw>
              </a:effectLst>
              <a:cs typeface="Times New Roman" panose="02020603050405020304" pitchFamily="18" charset="0"/>
            </a:endParaRPr>
          </a:p>
        </p:txBody>
      </p:sp>
      <p:sp>
        <p:nvSpPr>
          <p:cNvPr id="32775" name="Date Placeholder 1">
            <a:extLst>
              <a:ext uri="{FF2B5EF4-FFF2-40B4-BE49-F238E27FC236}">
                <a16:creationId xmlns:a16="http://schemas.microsoft.com/office/drawing/2014/main" id="{E3E728C5-3C96-4B2B-8102-14421EAE39F3}"/>
              </a:ext>
            </a:extLst>
          </p:cNvPr>
          <p:cNvSpPr txBox="1">
            <a:spLocks/>
          </p:cNvSpPr>
          <p:nvPr/>
        </p:nvSpPr>
        <p:spPr bwMode="auto">
          <a:xfrm>
            <a:off x="2716213" y="5875338"/>
            <a:ext cx="5419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C00000"/>
                </a:solidFill>
              </a:rPr>
              <a:t>                TRÂN  TRỌNG KÍNH CHÀO </a:t>
            </a:r>
          </a:p>
        </p:txBody>
      </p:sp>
    </p:spTree>
  </p:cSld>
  <p:clrMapOvr>
    <a:masterClrMapping/>
  </p:clrMapOvr>
  <p:transition spd="med" advClick="0" advTm="10000">
    <p:zoom/>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nodePh="1">
                                  <p:stCondLst>
                                    <p:cond delay="0"/>
                                  </p:stCondLst>
                                  <p:endCondLst>
                                    <p:cond evt="begin" delay="0">
                                      <p:tn val="5"/>
                                    </p:cond>
                                  </p:endCondLst>
                                  <p:childTnLst>
                                    <p:set>
                                      <p:cBhvr>
                                        <p:cTn id="6" dur="1" fill="hold">
                                          <p:stCondLst>
                                            <p:cond delay="0"/>
                                          </p:stCondLst>
                                        </p:cTn>
                                        <p:tgtEl>
                                          <p:spTgt spid="329730"/>
                                        </p:tgtEl>
                                        <p:attrNameLst>
                                          <p:attrName>style.visibility</p:attrName>
                                        </p:attrNameLst>
                                      </p:cBhvr>
                                      <p:to>
                                        <p:strVal val="visible"/>
                                      </p:to>
                                    </p:set>
                                    <p:animEffect transition="in" filter="box(out)">
                                      <p:cBhvr>
                                        <p:cTn id="7" dur="500"/>
                                        <p:tgtEl>
                                          <p:spTgt spid="32973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500"/>
                            </p:stCondLst>
                            <p:childTnLst>
                              <p:par>
                                <p:cTn id="9" presetID="2" presetClass="entr" presetSubtype="6" fill="hold" grpId="0" nodeType="afterEffect" nodePh="1">
                                  <p:stCondLst>
                                    <p:cond delay="0"/>
                                  </p:stCondLst>
                                  <p:endCondLst>
                                    <p:cond evt="begin" delay="0">
                                      <p:tn val="9"/>
                                    </p:cond>
                                  </p:endCondLst>
                                  <p:iterate type="lt">
                                    <p:tmPct val="100000"/>
                                  </p:iterate>
                                  <p:childTnLst>
                                    <p:set>
                                      <p:cBhvr>
                                        <p:cTn id="10" dur="1" fill="hold">
                                          <p:stCondLst>
                                            <p:cond delay="0"/>
                                          </p:stCondLst>
                                        </p:cTn>
                                        <p:tgtEl>
                                          <p:spTgt spid="329731">
                                            <p:txEl>
                                              <p:pRg st="0" end="0"/>
                                            </p:txEl>
                                          </p:spTgt>
                                        </p:tgtEl>
                                        <p:attrNameLst>
                                          <p:attrName>style.visibility</p:attrName>
                                        </p:attrNameLst>
                                      </p:cBhvr>
                                      <p:to>
                                        <p:strVal val="visible"/>
                                      </p:to>
                                    </p:set>
                                    <p:anim calcmode="lin" valueType="num">
                                      <p:cBhvr additive="base">
                                        <p:cTn id="11" dur="75" fill="hold"/>
                                        <p:tgtEl>
                                          <p:spTgt spid="329731">
                                            <p:txEl>
                                              <p:pRg st="0" end="0"/>
                                            </p:txEl>
                                          </p:spTgt>
                                        </p:tgtEl>
                                        <p:attrNameLst>
                                          <p:attrName>ppt_x</p:attrName>
                                        </p:attrNameLst>
                                      </p:cBhvr>
                                      <p:tavLst>
                                        <p:tav tm="0">
                                          <p:val>
                                            <p:strVal val="1+#ppt_w/2"/>
                                          </p:val>
                                        </p:tav>
                                        <p:tav tm="100000">
                                          <p:val>
                                            <p:strVal val="#ppt_x"/>
                                          </p:val>
                                        </p:tav>
                                      </p:tavLst>
                                    </p:anim>
                                    <p:anim calcmode="lin" valueType="num">
                                      <p:cBhvr additive="base">
                                        <p:cTn id="12" dur="75" fill="hold"/>
                                        <p:tgtEl>
                                          <p:spTgt spid="32973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type.wav"/>
                                        </p:tgtEl>
                                      </p:cMediaNode>
                                    </p:audio>
                                  </p:subTnLst>
                                </p:cTn>
                              </p:par>
                            </p:childTnLst>
                          </p:cTn>
                        </p:par>
                        <p:par>
                          <p:cTn id="13" fill="hold" nodeType="afterGroup">
                            <p:stCondLst>
                              <p:cond delay="575"/>
                            </p:stCondLst>
                            <p:childTnLst>
                              <p:par>
                                <p:cTn id="14" presetID="24" presetClass="entr" presetSubtype="0" fill="hold" nodeType="afterEffect">
                                  <p:stCondLst>
                                    <p:cond delay="4000"/>
                                  </p:stCondLst>
                                  <p:childTnLst>
                                    <p:set>
                                      <p:cBhvr>
                                        <p:cTn id="15" dur="1" fill="hold">
                                          <p:stCondLst>
                                            <p:cond delay="499"/>
                                          </p:stCondLst>
                                        </p:cTn>
                                        <p:tgtEl>
                                          <p:spTgt spid="329732"/>
                                        </p:tgtEl>
                                        <p:attrNameLst>
                                          <p:attrName>style.visibility</p:attrName>
                                        </p:attrNameLst>
                                      </p:cBhvr>
                                      <p:to>
                                        <p:strVal val="visible"/>
                                      </p:to>
                                    </p:set>
                                    <p:anim to="" calcmode="lin" valueType="num">
                                      <p:cBhvr>
                                        <p:cTn id="16" dur="1" fill="hold"/>
                                        <p:tgtEl>
                                          <p:spTgt spid="329732"/>
                                        </p:tgtEl>
                                        <p:attrNameLst>
                                          <p:attrName/>
                                        </p:attrNameLst>
                                      </p:cBhvr>
                                    </p:anim>
                                  </p:childTnLst>
                                  <p:subTnLst>
                                    <p:audio>
                                      <p:cMediaNode>
                                        <p:cTn display="0" masterRel="sameClick">
                                          <p:stCondLst>
                                            <p:cond evt="begin" delay="0">
                                              <p:tn val="14"/>
                                            </p:cond>
                                          </p:stCondLst>
                                          <p:endCondLst>
                                            <p:cond evt="onStopAudio" delay="0">
                                              <p:tgtEl>
                                                <p:sldTgt/>
                                              </p:tgtEl>
                                            </p:cond>
                                          </p:endCondLst>
                                        </p:cTn>
                                        <p:tgtEl>
                                          <p:sndTgt r:embed="rId5"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autoUpdateAnimBg="0" rev="1"/>
      <p:bldP spid="329731" grpId="0" build="p" bldLvl="2" autoUpdateAnimBg="0" advAuto="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8099" name="Rectangle 3">
            <a:extLst>
              <a:ext uri="{FF2B5EF4-FFF2-40B4-BE49-F238E27FC236}">
                <a16:creationId xmlns:a16="http://schemas.microsoft.com/office/drawing/2014/main" id="{CC90C53E-EFF7-4D06-A0F7-A3821CC7E46B}"/>
              </a:ext>
            </a:extLst>
          </p:cNvPr>
          <p:cNvSpPr>
            <a:spLocks noGrp="1" noChangeArrowheads="1"/>
          </p:cNvSpPr>
          <p:nvPr>
            <p:ph type="body" idx="1"/>
          </p:nvPr>
        </p:nvSpPr>
        <p:spPr>
          <a:xfrm>
            <a:off x="342900" y="228600"/>
            <a:ext cx="8191500" cy="6400800"/>
          </a:xfrm>
        </p:spPr>
        <p:txBody>
          <a:bodyPr/>
          <a:lstStyle/>
          <a:p>
            <a:pPr marL="0" indent="0" eaLnBrk="1" hangingPunct="1">
              <a:buFont typeface="Wingdings" panose="05000000000000000000" pitchFamily="2" charset="2"/>
              <a:buNone/>
              <a:defRPr/>
            </a:pPr>
            <a:r>
              <a:rPr lang="en-US" sz="2800" b="1" dirty="0">
                <a:solidFill>
                  <a:srgbClr val="C00000"/>
                </a:solidFill>
                <a:latin typeface="Times New Roman" pitchFamily="18" charset="0"/>
                <a:cs typeface="Times New Roman" pitchFamily="18" charset="0"/>
              </a:rPr>
              <a:t>         </a:t>
            </a:r>
            <a:r>
              <a:rPr lang="en-US" sz="2800" b="1" dirty="0">
                <a:solidFill>
                  <a:srgbClr val="7030A0"/>
                </a:solidFill>
                <a:latin typeface="Times New Roman" pitchFamily="18" charset="0"/>
                <a:cs typeface="Times New Roman" pitchFamily="18" charset="0"/>
              </a:rPr>
              <a:t>Coronavirus(2019-nCoV)</a:t>
            </a:r>
            <a:r>
              <a:rPr lang="en-US" sz="2800" i="1" dirty="0">
                <a:solidFill>
                  <a:srgbClr val="7030A0"/>
                </a:solidFill>
              </a:rPr>
              <a:t> </a:t>
            </a:r>
            <a:r>
              <a:rPr lang="en-US" sz="2800" i="1" dirty="0" err="1">
                <a:solidFill>
                  <a:srgbClr val="7030A0"/>
                </a:solidFill>
              </a:rPr>
              <a:t>là</a:t>
            </a:r>
            <a:r>
              <a:rPr lang="en-US" sz="2800" i="1" dirty="0">
                <a:solidFill>
                  <a:srgbClr val="7030A0"/>
                </a:solidFill>
              </a:rPr>
              <a:t> </a:t>
            </a:r>
            <a:r>
              <a:rPr lang="en-US" sz="2800" i="1" dirty="0" err="1">
                <a:solidFill>
                  <a:srgbClr val="7030A0"/>
                </a:solidFill>
              </a:rPr>
              <a:t>một</a:t>
            </a:r>
            <a:r>
              <a:rPr lang="en-US" sz="2800" i="1" dirty="0">
                <a:solidFill>
                  <a:srgbClr val="7030A0"/>
                </a:solidFill>
              </a:rPr>
              <a:t> </a:t>
            </a:r>
            <a:r>
              <a:rPr lang="en-US" sz="2800" i="1" dirty="0" err="1">
                <a:solidFill>
                  <a:srgbClr val="7030A0"/>
                </a:solidFill>
              </a:rPr>
              <a:t>loại</a:t>
            </a:r>
            <a:r>
              <a:rPr lang="en-US" sz="2800" i="1" dirty="0">
                <a:solidFill>
                  <a:srgbClr val="7030A0"/>
                </a:solidFill>
              </a:rPr>
              <a:t> virus đường </a:t>
            </a:r>
            <a:r>
              <a:rPr lang="en-US" sz="2800" i="1" dirty="0" err="1">
                <a:solidFill>
                  <a:srgbClr val="7030A0"/>
                </a:solidFill>
              </a:rPr>
              <a:t>hô</a:t>
            </a:r>
            <a:r>
              <a:rPr lang="en-US" sz="2800" i="1" dirty="0">
                <a:solidFill>
                  <a:srgbClr val="7030A0"/>
                </a:solidFill>
              </a:rPr>
              <a:t> </a:t>
            </a:r>
            <a:r>
              <a:rPr lang="en-US" sz="2800" i="1" dirty="0" err="1">
                <a:solidFill>
                  <a:srgbClr val="7030A0"/>
                </a:solidFill>
              </a:rPr>
              <a:t>hấp</a:t>
            </a:r>
            <a:r>
              <a:rPr lang="en-US" sz="2800" i="1" dirty="0">
                <a:solidFill>
                  <a:srgbClr val="7030A0"/>
                </a:solidFill>
              </a:rPr>
              <a:t> </a:t>
            </a:r>
            <a:r>
              <a:rPr lang="en-US" sz="2800" i="1" dirty="0" err="1">
                <a:solidFill>
                  <a:srgbClr val="7030A0"/>
                </a:solidFill>
              </a:rPr>
              <a:t>mới</a:t>
            </a:r>
            <a:r>
              <a:rPr lang="en-US" sz="2800" i="1" dirty="0">
                <a:solidFill>
                  <a:srgbClr val="7030A0"/>
                </a:solidFill>
              </a:rPr>
              <a:t> </a:t>
            </a:r>
            <a:r>
              <a:rPr lang="en-US" sz="2800" i="1" dirty="0" err="1">
                <a:solidFill>
                  <a:srgbClr val="7030A0"/>
                </a:solidFill>
              </a:rPr>
              <a:t>gây</a:t>
            </a:r>
            <a:r>
              <a:rPr lang="en-US" sz="2800" i="1" dirty="0">
                <a:solidFill>
                  <a:srgbClr val="7030A0"/>
                </a:solidFill>
              </a:rPr>
              <a:t> </a:t>
            </a:r>
            <a:r>
              <a:rPr lang="en-US" sz="2800" i="1" dirty="0" err="1">
                <a:solidFill>
                  <a:srgbClr val="7030A0"/>
                </a:solidFill>
              </a:rPr>
              <a:t>bệnh</a:t>
            </a:r>
            <a:r>
              <a:rPr lang="en-US" sz="2800" i="1" dirty="0">
                <a:solidFill>
                  <a:srgbClr val="7030A0"/>
                </a:solidFill>
              </a:rPr>
              <a:t> </a:t>
            </a:r>
            <a:r>
              <a:rPr lang="en-US" sz="2800" i="1" dirty="0" err="1">
                <a:solidFill>
                  <a:srgbClr val="7030A0"/>
                </a:solidFill>
              </a:rPr>
              <a:t>viêm</a:t>
            </a:r>
            <a:r>
              <a:rPr lang="en-US" sz="2800" i="1" dirty="0">
                <a:solidFill>
                  <a:srgbClr val="7030A0"/>
                </a:solidFill>
              </a:rPr>
              <a:t> đường </a:t>
            </a:r>
            <a:r>
              <a:rPr lang="en-US" sz="2800" i="1" dirty="0" err="1">
                <a:solidFill>
                  <a:srgbClr val="7030A0"/>
                </a:solidFill>
              </a:rPr>
              <a:t>hô</a:t>
            </a:r>
            <a:r>
              <a:rPr lang="en-US" sz="2800" i="1" dirty="0">
                <a:solidFill>
                  <a:srgbClr val="7030A0"/>
                </a:solidFill>
              </a:rPr>
              <a:t> </a:t>
            </a:r>
            <a:r>
              <a:rPr lang="en-US" sz="2800" i="1" dirty="0" err="1">
                <a:solidFill>
                  <a:srgbClr val="7030A0"/>
                </a:solidFill>
              </a:rPr>
              <a:t>hấp</a:t>
            </a:r>
            <a:r>
              <a:rPr lang="en-US" sz="2800" i="1" dirty="0">
                <a:solidFill>
                  <a:srgbClr val="7030A0"/>
                </a:solidFill>
              </a:rPr>
              <a:t> </a:t>
            </a:r>
            <a:r>
              <a:rPr lang="en-US" sz="2800" i="1" dirty="0" err="1">
                <a:solidFill>
                  <a:srgbClr val="7030A0"/>
                </a:solidFill>
              </a:rPr>
              <a:t>cấp</a:t>
            </a:r>
            <a:r>
              <a:rPr lang="en-US" sz="2800" i="1" dirty="0">
                <a:solidFill>
                  <a:srgbClr val="7030A0"/>
                </a:solidFill>
              </a:rPr>
              <a:t> ở </a:t>
            </a:r>
            <a:r>
              <a:rPr lang="en-US" sz="2800" i="1" dirty="0" err="1">
                <a:solidFill>
                  <a:srgbClr val="7030A0"/>
                </a:solidFill>
              </a:rPr>
              <a:t>người</a:t>
            </a:r>
            <a:r>
              <a:rPr lang="en-US" sz="2800" i="1" dirty="0">
                <a:solidFill>
                  <a:srgbClr val="7030A0"/>
                </a:solidFill>
              </a:rPr>
              <a:t> </a:t>
            </a:r>
            <a:r>
              <a:rPr lang="en-US" sz="2800" i="1" dirty="0" err="1">
                <a:solidFill>
                  <a:srgbClr val="7030A0"/>
                </a:solidFill>
              </a:rPr>
              <a:t>và</a:t>
            </a:r>
            <a:r>
              <a:rPr lang="en-US" sz="2800" i="1" dirty="0">
                <a:solidFill>
                  <a:srgbClr val="7030A0"/>
                </a:solidFill>
              </a:rPr>
              <a:t>  </a:t>
            </a:r>
            <a:r>
              <a:rPr lang="en-US" sz="2800" i="1" dirty="0" err="1">
                <a:solidFill>
                  <a:srgbClr val="7030A0"/>
                </a:solidFill>
              </a:rPr>
              <a:t>cho</a:t>
            </a:r>
            <a:r>
              <a:rPr lang="en-US" sz="2800" i="1" dirty="0">
                <a:solidFill>
                  <a:srgbClr val="7030A0"/>
                </a:solidFill>
              </a:rPr>
              <a:t> </a:t>
            </a:r>
            <a:r>
              <a:rPr lang="en-US" sz="2800" i="1" dirty="0" err="1">
                <a:solidFill>
                  <a:srgbClr val="7030A0"/>
                </a:solidFill>
              </a:rPr>
              <a:t>thấy</a:t>
            </a:r>
            <a:r>
              <a:rPr lang="en-US" sz="2800" i="1" dirty="0">
                <a:solidFill>
                  <a:srgbClr val="7030A0"/>
                </a:solidFill>
              </a:rPr>
              <a:t> </a:t>
            </a:r>
            <a:r>
              <a:rPr lang="en-US" sz="2800" i="1" dirty="0" err="1">
                <a:solidFill>
                  <a:srgbClr val="7030A0"/>
                </a:solidFill>
              </a:rPr>
              <a:t>có</a:t>
            </a:r>
            <a:r>
              <a:rPr lang="en-US" sz="2800" i="1" dirty="0">
                <a:solidFill>
                  <a:srgbClr val="7030A0"/>
                </a:solidFill>
              </a:rPr>
              <a:t> </a:t>
            </a:r>
            <a:r>
              <a:rPr lang="en-US" sz="2800" i="1" dirty="0" err="1">
                <a:solidFill>
                  <a:srgbClr val="7030A0"/>
                </a:solidFill>
              </a:rPr>
              <a:t>sự</a:t>
            </a:r>
            <a:r>
              <a:rPr lang="en-US" sz="2800" i="1" dirty="0">
                <a:solidFill>
                  <a:srgbClr val="7030A0"/>
                </a:solidFill>
              </a:rPr>
              <a:t> </a:t>
            </a:r>
            <a:r>
              <a:rPr lang="en-US" sz="2800" i="1" dirty="0" err="1">
                <a:solidFill>
                  <a:srgbClr val="7030A0"/>
                </a:solidFill>
              </a:rPr>
              <a:t>lây</a:t>
            </a:r>
            <a:r>
              <a:rPr lang="en-US" sz="2800" i="1" dirty="0">
                <a:solidFill>
                  <a:srgbClr val="7030A0"/>
                </a:solidFill>
              </a:rPr>
              <a:t> </a:t>
            </a:r>
            <a:r>
              <a:rPr lang="en-US" sz="2800" i="1" dirty="0" err="1">
                <a:solidFill>
                  <a:srgbClr val="7030A0"/>
                </a:solidFill>
              </a:rPr>
              <a:t>lan</a:t>
            </a:r>
            <a:r>
              <a:rPr lang="en-US" sz="2800" i="1" dirty="0">
                <a:solidFill>
                  <a:srgbClr val="7030A0"/>
                </a:solidFill>
              </a:rPr>
              <a:t> </a:t>
            </a:r>
            <a:r>
              <a:rPr lang="en-US" sz="2800" i="1" dirty="0" err="1">
                <a:solidFill>
                  <a:srgbClr val="7030A0"/>
                </a:solidFill>
              </a:rPr>
              <a:t>từ</a:t>
            </a:r>
            <a:r>
              <a:rPr lang="en-US" sz="2800" i="1" dirty="0">
                <a:solidFill>
                  <a:srgbClr val="7030A0"/>
                </a:solidFill>
              </a:rPr>
              <a:t> </a:t>
            </a:r>
            <a:r>
              <a:rPr lang="en-US" sz="2800" i="1" dirty="0" err="1">
                <a:solidFill>
                  <a:srgbClr val="7030A0"/>
                </a:solidFill>
              </a:rPr>
              <a:t>người</a:t>
            </a:r>
            <a:r>
              <a:rPr lang="en-US" sz="2800" i="1" dirty="0">
                <a:solidFill>
                  <a:srgbClr val="7030A0"/>
                </a:solidFill>
              </a:rPr>
              <a:t> sang </a:t>
            </a:r>
            <a:r>
              <a:rPr lang="en-US" sz="2800" i="1" dirty="0" err="1">
                <a:solidFill>
                  <a:srgbClr val="7030A0"/>
                </a:solidFill>
              </a:rPr>
              <a:t>người</a:t>
            </a:r>
            <a:r>
              <a:rPr lang="en-US" sz="2800" i="1" dirty="0">
                <a:solidFill>
                  <a:srgbClr val="7030A0"/>
                </a:solidFill>
              </a:rPr>
              <a:t> .</a:t>
            </a:r>
          </a:p>
          <a:p>
            <a:pPr marL="0" indent="0" eaLnBrk="1" hangingPunct="1">
              <a:buFont typeface="Wingdings" panose="05000000000000000000" pitchFamily="2" charset="2"/>
              <a:buNone/>
              <a:defRPr/>
            </a:pPr>
            <a:r>
              <a:rPr lang="en-US" sz="2800" i="1" dirty="0">
                <a:solidFill>
                  <a:srgbClr val="7030A0"/>
                </a:solidFill>
              </a:rPr>
              <a:t>        Virus </a:t>
            </a:r>
            <a:r>
              <a:rPr lang="en-US" sz="2800" i="1" dirty="0" err="1">
                <a:solidFill>
                  <a:srgbClr val="7030A0"/>
                </a:solidFill>
              </a:rPr>
              <a:t>này</a:t>
            </a:r>
            <a:r>
              <a:rPr lang="en-US" sz="2800" i="1" dirty="0">
                <a:solidFill>
                  <a:srgbClr val="7030A0"/>
                </a:solidFill>
              </a:rPr>
              <a:t> </a:t>
            </a:r>
            <a:r>
              <a:rPr lang="en-US" sz="2800" i="1" dirty="0" err="1">
                <a:solidFill>
                  <a:srgbClr val="7030A0"/>
                </a:solidFill>
              </a:rPr>
              <a:t>được</a:t>
            </a:r>
            <a:r>
              <a:rPr lang="en-US" sz="2800" i="1" dirty="0">
                <a:solidFill>
                  <a:srgbClr val="7030A0"/>
                </a:solidFill>
              </a:rPr>
              <a:t> </a:t>
            </a:r>
            <a:r>
              <a:rPr lang="en-US" sz="2800" i="1" dirty="0" err="1">
                <a:solidFill>
                  <a:srgbClr val="7030A0"/>
                </a:solidFill>
              </a:rPr>
              <a:t>xác</a:t>
            </a:r>
            <a:r>
              <a:rPr lang="en-US" sz="2800" i="1" dirty="0">
                <a:solidFill>
                  <a:srgbClr val="7030A0"/>
                </a:solidFill>
              </a:rPr>
              <a:t> </a:t>
            </a:r>
            <a:r>
              <a:rPr lang="en-US" sz="2800" i="1" dirty="0" err="1">
                <a:solidFill>
                  <a:srgbClr val="7030A0"/>
                </a:solidFill>
              </a:rPr>
              <a:t>định</a:t>
            </a:r>
            <a:r>
              <a:rPr lang="en-US" sz="2800" i="1" dirty="0">
                <a:solidFill>
                  <a:srgbClr val="7030A0"/>
                </a:solidFill>
              </a:rPr>
              <a:t> </a:t>
            </a:r>
            <a:r>
              <a:rPr lang="en-US" sz="2800" i="1" dirty="0" err="1">
                <a:solidFill>
                  <a:srgbClr val="7030A0"/>
                </a:solidFill>
              </a:rPr>
              <a:t>trong</a:t>
            </a:r>
            <a:r>
              <a:rPr lang="en-US" sz="2800" i="1" dirty="0">
                <a:solidFill>
                  <a:srgbClr val="7030A0"/>
                </a:solidFill>
              </a:rPr>
              <a:t> </a:t>
            </a:r>
            <a:r>
              <a:rPr lang="en-US" sz="2800" i="1" dirty="0" err="1">
                <a:solidFill>
                  <a:srgbClr val="7030A0"/>
                </a:solidFill>
              </a:rPr>
              <a:t>một</a:t>
            </a:r>
            <a:r>
              <a:rPr lang="en-US" sz="2800" i="1" dirty="0">
                <a:solidFill>
                  <a:srgbClr val="7030A0"/>
                </a:solidFill>
              </a:rPr>
              <a:t> </a:t>
            </a:r>
            <a:r>
              <a:rPr lang="en-US" sz="2800" i="1" dirty="0" err="1">
                <a:solidFill>
                  <a:srgbClr val="7030A0"/>
                </a:solidFill>
              </a:rPr>
              <a:t>cuộc</a:t>
            </a:r>
            <a:r>
              <a:rPr lang="en-US" sz="2800" i="1" dirty="0">
                <a:solidFill>
                  <a:srgbClr val="7030A0"/>
                </a:solidFill>
              </a:rPr>
              <a:t> </a:t>
            </a:r>
            <a:r>
              <a:rPr lang="en-US" sz="2800" i="1" dirty="0" err="1">
                <a:solidFill>
                  <a:srgbClr val="7030A0"/>
                </a:solidFill>
              </a:rPr>
              <a:t>điều</a:t>
            </a:r>
            <a:r>
              <a:rPr lang="en-US" sz="2800" i="1" dirty="0">
                <a:solidFill>
                  <a:srgbClr val="7030A0"/>
                </a:solidFill>
              </a:rPr>
              <a:t> </a:t>
            </a:r>
            <a:r>
              <a:rPr lang="en-US" sz="2800" i="1" dirty="0" err="1">
                <a:solidFill>
                  <a:srgbClr val="7030A0"/>
                </a:solidFill>
              </a:rPr>
              <a:t>tra</a:t>
            </a:r>
            <a:r>
              <a:rPr lang="en-US" sz="2800" i="1" dirty="0">
                <a:solidFill>
                  <a:srgbClr val="7030A0"/>
                </a:solidFill>
              </a:rPr>
              <a:t> ổ </a:t>
            </a:r>
            <a:r>
              <a:rPr lang="en-US" sz="2800" i="1" dirty="0" err="1">
                <a:solidFill>
                  <a:srgbClr val="7030A0"/>
                </a:solidFill>
              </a:rPr>
              <a:t>dịch</a:t>
            </a:r>
            <a:r>
              <a:rPr lang="en-US" sz="2800" i="1" dirty="0">
                <a:solidFill>
                  <a:srgbClr val="7030A0"/>
                </a:solidFill>
              </a:rPr>
              <a:t> </a:t>
            </a:r>
            <a:r>
              <a:rPr lang="en-US" sz="2800" i="1" dirty="0" err="1">
                <a:solidFill>
                  <a:srgbClr val="7030A0"/>
                </a:solidFill>
              </a:rPr>
              <a:t>bắt</a:t>
            </a:r>
            <a:r>
              <a:rPr lang="en-US" sz="2800" i="1" dirty="0">
                <a:solidFill>
                  <a:srgbClr val="7030A0"/>
                </a:solidFill>
              </a:rPr>
              <a:t> </a:t>
            </a:r>
            <a:r>
              <a:rPr lang="en-US" sz="2800" i="1" dirty="0" err="1">
                <a:solidFill>
                  <a:srgbClr val="7030A0"/>
                </a:solidFill>
              </a:rPr>
              <a:t>nguồn</a:t>
            </a:r>
            <a:r>
              <a:rPr lang="en-US" sz="2800" i="1" dirty="0">
                <a:solidFill>
                  <a:srgbClr val="7030A0"/>
                </a:solidFill>
              </a:rPr>
              <a:t> </a:t>
            </a:r>
            <a:r>
              <a:rPr lang="en-US" sz="2800" i="1" dirty="0" err="1">
                <a:solidFill>
                  <a:srgbClr val="7030A0"/>
                </a:solidFill>
              </a:rPr>
              <a:t>từ</a:t>
            </a:r>
            <a:r>
              <a:rPr lang="en-US" sz="2800" i="1" dirty="0">
                <a:solidFill>
                  <a:srgbClr val="7030A0"/>
                </a:solidFill>
              </a:rPr>
              <a:t> </a:t>
            </a:r>
            <a:r>
              <a:rPr lang="en-US" sz="2800" i="1" dirty="0" err="1">
                <a:solidFill>
                  <a:srgbClr val="7030A0"/>
                </a:solidFill>
              </a:rPr>
              <a:t>khu</a:t>
            </a:r>
            <a:r>
              <a:rPr lang="en-US" sz="2800" i="1" dirty="0">
                <a:solidFill>
                  <a:srgbClr val="7030A0"/>
                </a:solidFill>
              </a:rPr>
              <a:t> </a:t>
            </a:r>
            <a:r>
              <a:rPr lang="en-US" sz="2800" i="1" dirty="0" err="1">
                <a:solidFill>
                  <a:srgbClr val="7030A0"/>
                </a:solidFill>
              </a:rPr>
              <a:t>chợ</a:t>
            </a:r>
            <a:r>
              <a:rPr lang="en-US" sz="2800" i="1" dirty="0">
                <a:solidFill>
                  <a:srgbClr val="7030A0"/>
                </a:solidFill>
              </a:rPr>
              <a:t> </a:t>
            </a:r>
            <a:r>
              <a:rPr lang="en-US" sz="2800" i="1" dirty="0" err="1">
                <a:solidFill>
                  <a:srgbClr val="7030A0"/>
                </a:solidFill>
              </a:rPr>
              <a:t>lớn</a:t>
            </a:r>
            <a:r>
              <a:rPr lang="en-US" sz="2800" i="1" dirty="0">
                <a:solidFill>
                  <a:srgbClr val="7030A0"/>
                </a:solidFill>
              </a:rPr>
              <a:t> </a:t>
            </a:r>
            <a:r>
              <a:rPr lang="en-US" sz="2800" i="1" dirty="0" err="1">
                <a:solidFill>
                  <a:srgbClr val="7030A0"/>
                </a:solidFill>
              </a:rPr>
              <a:t>chuyên</a:t>
            </a:r>
            <a:r>
              <a:rPr lang="en-US" sz="2800" i="1" dirty="0">
                <a:solidFill>
                  <a:srgbClr val="7030A0"/>
                </a:solidFill>
              </a:rPr>
              <a:t> </a:t>
            </a:r>
            <a:r>
              <a:rPr lang="en-US" sz="2800" i="1" dirty="0" err="1">
                <a:solidFill>
                  <a:srgbClr val="7030A0"/>
                </a:solidFill>
              </a:rPr>
              <a:t>bán</a:t>
            </a:r>
            <a:r>
              <a:rPr lang="en-US" sz="2800" i="1" dirty="0">
                <a:solidFill>
                  <a:srgbClr val="7030A0"/>
                </a:solidFill>
              </a:rPr>
              <a:t> </a:t>
            </a:r>
            <a:r>
              <a:rPr lang="en-US" sz="2800" i="1" dirty="0" err="1">
                <a:solidFill>
                  <a:srgbClr val="7030A0"/>
                </a:solidFill>
              </a:rPr>
              <a:t>hải</a:t>
            </a:r>
            <a:r>
              <a:rPr lang="en-US" sz="2800" i="1" dirty="0">
                <a:solidFill>
                  <a:srgbClr val="7030A0"/>
                </a:solidFill>
              </a:rPr>
              <a:t> </a:t>
            </a:r>
            <a:r>
              <a:rPr lang="en-US" sz="2800" i="1" dirty="0" err="1">
                <a:solidFill>
                  <a:srgbClr val="7030A0"/>
                </a:solidFill>
              </a:rPr>
              <a:t>sản</a:t>
            </a:r>
            <a:r>
              <a:rPr lang="en-US" sz="2800" i="1" dirty="0">
                <a:solidFill>
                  <a:srgbClr val="7030A0"/>
                </a:solidFill>
              </a:rPr>
              <a:t> </a:t>
            </a:r>
            <a:r>
              <a:rPr lang="en-US" sz="2800" i="1" dirty="0" err="1">
                <a:solidFill>
                  <a:srgbClr val="7030A0"/>
                </a:solidFill>
              </a:rPr>
              <a:t>và</a:t>
            </a:r>
            <a:r>
              <a:rPr lang="en-US" sz="2800" i="1" dirty="0">
                <a:solidFill>
                  <a:srgbClr val="7030A0"/>
                </a:solidFill>
              </a:rPr>
              <a:t> </a:t>
            </a:r>
            <a:r>
              <a:rPr lang="en-US" sz="2800" i="1" dirty="0" err="1">
                <a:solidFill>
                  <a:srgbClr val="7030A0"/>
                </a:solidFill>
              </a:rPr>
              <a:t>động</a:t>
            </a:r>
            <a:r>
              <a:rPr lang="en-US" sz="2800" i="1" dirty="0">
                <a:solidFill>
                  <a:srgbClr val="7030A0"/>
                </a:solidFill>
              </a:rPr>
              <a:t> </a:t>
            </a:r>
            <a:r>
              <a:rPr lang="en-US" sz="2800" i="1" dirty="0" err="1">
                <a:solidFill>
                  <a:srgbClr val="7030A0"/>
                </a:solidFill>
              </a:rPr>
              <a:t>vật</a:t>
            </a:r>
            <a:r>
              <a:rPr lang="en-US" sz="2800" i="1" dirty="0">
                <a:solidFill>
                  <a:srgbClr val="7030A0"/>
                </a:solidFill>
              </a:rPr>
              <a:t> ở </a:t>
            </a:r>
            <a:r>
              <a:rPr lang="en-US" sz="2800" i="1" dirty="0" err="1">
                <a:solidFill>
                  <a:srgbClr val="7030A0"/>
                </a:solidFill>
              </a:rPr>
              <a:t>Vũ</a:t>
            </a:r>
            <a:r>
              <a:rPr lang="en-US" sz="2800" i="1" dirty="0">
                <a:solidFill>
                  <a:srgbClr val="7030A0"/>
                </a:solidFill>
              </a:rPr>
              <a:t> </a:t>
            </a:r>
            <a:r>
              <a:rPr lang="en-US" sz="2800" i="1" dirty="0" err="1">
                <a:solidFill>
                  <a:srgbClr val="7030A0"/>
                </a:solidFill>
              </a:rPr>
              <a:t>Hán</a:t>
            </a:r>
            <a:r>
              <a:rPr lang="en-US" sz="2800" i="1" dirty="0">
                <a:solidFill>
                  <a:srgbClr val="7030A0"/>
                </a:solidFill>
              </a:rPr>
              <a:t>, </a:t>
            </a:r>
            <a:r>
              <a:rPr lang="en-US" sz="2800" i="1" dirty="0" err="1">
                <a:solidFill>
                  <a:srgbClr val="7030A0"/>
                </a:solidFill>
              </a:rPr>
              <a:t>Hồ</a:t>
            </a:r>
            <a:r>
              <a:rPr lang="en-US" sz="2800" i="1" dirty="0">
                <a:solidFill>
                  <a:srgbClr val="7030A0"/>
                </a:solidFill>
              </a:rPr>
              <a:t> </a:t>
            </a:r>
            <a:r>
              <a:rPr lang="en-US" sz="2800" i="1" dirty="0" err="1">
                <a:solidFill>
                  <a:srgbClr val="7030A0"/>
                </a:solidFill>
              </a:rPr>
              <a:t>Bắc</a:t>
            </a:r>
            <a:r>
              <a:rPr lang="en-US" sz="2800" i="1" dirty="0">
                <a:solidFill>
                  <a:srgbClr val="7030A0"/>
                </a:solidFill>
              </a:rPr>
              <a:t>, </a:t>
            </a:r>
            <a:r>
              <a:rPr lang="en-US" sz="2800" i="1" dirty="0" err="1">
                <a:solidFill>
                  <a:srgbClr val="7030A0"/>
                </a:solidFill>
              </a:rPr>
              <a:t>Trung</a:t>
            </a:r>
            <a:r>
              <a:rPr lang="en-US" sz="2800" i="1" dirty="0">
                <a:solidFill>
                  <a:srgbClr val="7030A0"/>
                </a:solidFill>
              </a:rPr>
              <a:t> </a:t>
            </a:r>
            <a:r>
              <a:rPr lang="en-US" sz="2800" i="1" dirty="0" err="1">
                <a:solidFill>
                  <a:srgbClr val="7030A0"/>
                </a:solidFill>
              </a:rPr>
              <a:t>Quốc</a:t>
            </a:r>
            <a:r>
              <a:rPr lang="en-US" sz="2800" i="1" dirty="0">
                <a:solidFill>
                  <a:srgbClr val="7030A0"/>
                </a:solidFill>
              </a:rPr>
              <a:t>. </a:t>
            </a:r>
            <a:r>
              <a:rPr lang="en-US" sz="2800" i="1" dirty="0" err="1">
                <a:solidFill>
                  <a:srgbClr val="7030A0"/>
                </a:solidFill>
              </a:rPr>
              <a:t>Là</a:t>
            </a:r>
            <a:r>
              <a:rPr lang="en-US" sz="2800" i="1" dirty="0">
                <a:solidFill>
                  <a:srgbClr val="7030A0"/>
                </a:solidFill>
              </a:rPr>
              <a:t> </a:t>
            </a:r>
            <a:r>
              <a:rPr lang="en-US" sz="2800" i="1" dirty="0" err="1">
                <a:solidFill>
                  <a:srgbClr val="7030A0"/>
                </a:solidFill>
              </a:rPr>
              <a:t>chủng</a:t>
            </a:r>
            <a:r>
              <a:rPr lang="en-US" sz="2800" i="1" dirty="0">
                <a:solidFill>
                  <a:srgbClr val="7030A0"/>
                </a:solidFill>
              </a:rPr>
              <a:t> virus </a:t>
            </a:r>
            <a:r>
              <a:rPr lang="en-US" sz="2800" i="1" dirty="0" err="1">
                <a:solidFill>
                  <a:srgbClr val="7030A0"/>
                </a:solidFill>
              </a:rPr>
              <a:t>mới</a:t>
            </a:r>
            <a:r>
              <a:rPr lang="en-US" sz="2800" i="1" dirty="0">
                <a:solidFill>
                  <a:srgbClr val="7030A0"/>
                </a:solidFill>
              </a:rPr>
              <a:t> </a:t>
            </a:r>
            <a:r>
              <a:rPr lang="en-US" sz="2800" i="1" dirty="0" err="1">
                <a:solidFill>
                  <a:srgbClr val="7030A0"/>
                </a:solidFill>
              </a:rPr>
              <a:t>chưa</a:t>
            </a:r>
            <a:r>
              <a:rPr lang="en-US" sz="2800" i="1" dirty="0">
                <a:solidFill>
                  <a:srgbClr val="7030A0"/>
                </a:solidFill>
              </a:rPr>
              <a:t> </a:t>
            </a:r>
            <a:r>
              <a:rPr lang="en-US" sz="2800" i="1" dirty="0" err="1">
                <a:solidFill>
                  <a:srgbClr val="7030A0"/>
                </a:solidFill>
              </a:rPr>
              <a:t>được</a:t>
            </a:r>
            <a:r>
              <a:rPr lang="en-US" sz="2800" i="1" dirty="0">
                <a:solidFill>
                  <a:srgbClr val="7030A0"/>
                </a:solidFill>
              </a:rPr>
              <a:t> </a:t>
            </a:r>
            <a:r>
              <a:rPr lang="en-US" sz="2800" i="1" dirty="0" err="1">
                <a:solidFill>
                  <a:srgbClr val="7030A0"/>
                </a:solidFill>
              </a:rPr>
              <a:t>xác</a:t>
            </a:r>
            <a:r>
              <a:rPr lang="en-US" sz="2800" i="1" dirty="0">
                <a:solidFill>
                  <a:srgbClr val="7030A0"/>
                </a:solidFill>
              </a:rPr>
              <a:t> </a:t>
            </a:r>
            <a:r>
              <a:rPr lang="en-US" sz="2800" i="1" dirty="0" err="1">
                <a:solidFill>
                  <a:srgbClr val="7030A0"/>
                </a:solidFill>
              </a:rPr>
              <a:t>định</a:t>
            </a:r>
            <a:r>
              <a:rPr lang="en-US" sz="2800" i="1" dirty="0">
                <a:solidFill>
                  <a:srgbClr val="7030A0"/>
                </a:solidFill>
              </a:rPr>
              <a:t> </a:t>
            </a:r>
            <a:r>
              <a:rPr lang="en-US" sz="2800" i="1" dirty="0" err="1">
                <a:solidFill>
                  <a:srgbClr val="7030A0"/>
                </a:solidFill>
              </a:rPr>
              <a:t>trước</a:t>
            </a:r>
            <a:r>
              <a:rPr lang="en-US" sz="2800" i="1" dirty="0">
                <a:solidFill>
                  <a:srgbClr val="7030A0"/>
                </a:solidFill>
              </a:rPr>
              <a:t> </a:t>
            </a:r>
            <a:r>
              <a:rPr lang="en-US" sz="2800" i="1" dirty="0" err="1">
                <a:solidFill>
                  <a:srgbClr val="7030A0"/>
                </a:solidFill>
              </a:rPr>
              <a:t>đó</a:t>
            </a:r>
            <a:r>
              <a:rPr lang="en-US" sz="2800" i="1" dirty="0">
                <a:solidFill>
                  <a:srgbClr val="7030A0"/>
                </a:solidFill>
              </a:rPr>
              <a:t>.</a:t>
            </a:r>
          </a:p>
          <a:p>
            <a:pPr marL="0" indent="0" eaLnBrk="1" hangingPunct="1">
              <a:buFont typeface="Wingdings" panose="05000000000000000000" pitchFamily="2" charset="2"/>
              <a:buNone/>
              <a:defRPr/>
            </a:pP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Trong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cuộc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họp</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báo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diễn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ra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lúc</a:t>
            </a:r>
            <a:r>
              <a:rPr lang="en-US" sz="2800" b="1" dirty="0">
                <a:solidFill>
                  <a:srgbClr val="C00000"/>
                </a:solidFill>
                <a:latin typeface="Times New Roman" pitchFamily="18" charset="0"/>
                <a:cs typeface="Times New Roman" pitchFamily="18" charset="0"/>
              </a:rPr>
              <a:t> 3 </a:t>
            </a:r>
            <a:r>
              <a:rPr lang="en-US" sz="2800" b="1" dirty="0" err="1">
                <a:solidFill>
                  <a:srgbClr val="C00000"/>
                </a:solidFill>
                <a:latin typeface="Times New Roman" pitchFamily="18" charset="0"/>
                <a:cs typeface="Times New Roman" pitchFamily="18" charset="0"/>
              </a:rPr>
              <a:t>giờ</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sáng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ngày</a:t>
            </a:r>
            <a:r>
              <a:rPr lang="en-US" sz="2800" b="1" dirty="0">
                <a:solidFill>
                  <a:srgbClr val="C00000"/>
                </a:solidFill>
                <a:latin typeface="Times New Roman" pitchFamily="18" charset="0"/>
                <a:cs typeface="Times New Roman" pitchFamily="18" charset="0"/>
              </a:rPr>
              <a:t> 31/01/2020 (</a:t>
            </a:r>
            <a:r>
              <a:rPr lang="en-US" sz="2800" b="1" dirty="0" err="1">
                <a:solidFill>
                  <a:srgbClr val="C00000"/>
                </a:solidFill>
                <a:latin typeface="Times New Roman" pitchFamily="18" charset="0"/>
                <a:cs typeface="Times New Roman" pitchFamily="18" charset="0"/>
              </a:rPr>
              <a:t>giờ</a:t>
            </a:r>
            <a:r>
              <a:rPr lang="en-US" sz="2800" b="1" dirty="0">
                <a:solidFill>
                  <a:srgbClr val="C00000"/>
                </a:solidFill>
                <a:latin typeface="Times New Roman" pitchFamily="18" charset="0"/>
                <a:cs typeface="Times New Roman" pitchFamily="18" charset="0"/>
              </a:rPr>
              <a:t> VN)  ở Geneva (</a:t>
            </a:r>
            <a:r>
              <a:rPr lang="en-US" sz="2800" b="1" dirty="0" err="1">
                <a:solidFill>
                  <a:srgbClr val="C00000"/>
                </a:solidFill>
                <a:latin typeface="Times New Roman" pitchFamily="18" charset="0"/>
                <a:cs typeface="Times New Roman" pitchFamily="18" charset="0"/>
              </a:rPr>
              <a:t>Thụy</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Sĩ</a:t>
            </a:r>
            <a:r>
              <a:rPr lang="en-US" sz="2800" b="1" dirty="0">
                <a:solidFill>
                  <a:srgbClr val="C00000"/>
                </a:solidFill>
                <a:latin typeface="Times New Roman" pitchFamily="18" charset="0"/>
                <a:cs typeface="Times New Roman" pitchFamily="18" charset="0"/>
              </a:rPr>
              <a:t>) , </a:t>
            </a:r>
            <a:r>
              <a:rPr lang="en-US" sz="2800" b="1" dirty="0" err="1">
                <a:solidFill>
                  <a:srgbClr val="C00000"/>
                </a:solidFill>
                <a:latin typeface="Times New Roman" pitchFamily="18" charset="0"/>
                <a:cs typeface="Times New Roman" pitchFamily="18" charset="0"/>
              </a:rPr>
              <a:t>Tổ</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chức</a:t>
            </a:r>
            <a:r>
              <a:rPr lang="en-US" sz="2800" b="1" dirty="0">
                <a:solidFill>
                  <a:srgbClr val="C00000"/>
                </a:solidFill>
                <a:latin typeface="Times New Roman" pitchFamily="18" charset="0"/>
                <a:cs typeface="Times New Roman" pitchFamily="18" charset="0"/>
              </a:rPr>
              <a:t> y </a:t>
            </a:r>
            <a:r>
              <a:rPr lang="en-US" sz="2800" b="1" dirty="0" err="1">
                <a:solidFill>
                  <a:srgbClr val="C00000"/>
                </a:solidFill>
                <a:latin typeface="Times New Roman" pitchFamily="18" charset="0"/>
                <a:cs typeface="Times New Roman" pitchFamily="18" charset="0"/>
              </a:rPr>
              <a:t>tế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giới</a:t>
            </a:r>
            <a:r>
              <a:rPr lang="en-US" sz="2800" b="1" dirty="0">
                <a:solidFill>
                  <a:srgbClr val="C00000"/>
                </a:solidFill>
                <a:latin typeface="Times New Roman" pitchFamily="18" charset="0"/>
                <a:cs typeface="Times New Roman" pitchFamily="18" charset="0"/>
              </a:rPr>
              <a:t> (WHO) </a:t>
            </a:r>
            <a:r>
              <a:rPr lang="en-US" sz="2800" b="1" dirty="0" err="1">
                <a:solidFill>
                  <a:srgbClr val="C00000"/>
                </a:solidFill>
                <a:latin typeface="Times New Roman" pitchFamily="18" charset="0"/>
                <a:cs typeface="Times New Roman" pitchFamily="18" charset="0"/>
              </a:rPr>
              <a:t>tuyên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bố</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bùng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chủng</a:t>
            </a:r>
            <a:r>
              <a:rPr lang="en-US" sz="2800" b="1" dirty="0">
                <a:solidFill>
                  <a:srgbClr val="C00000"/>
                </a:solidFill>
                <a:latin typeface="Times New Roman" pitchFamily="18" charset="0"/>
                <a:cs typeface="Times New Roman" pitchFamily="18" charset="0"/>
              </a:rPr>
              <a:t> virus corona </a:t>
            </a:r>
            <a:r>
              <a:rPr lang="en-US" sz="2800" b="1" dirty="0" err="1">
                <a:solidFill>
                  <a:srgbClr val="C00000"/>
                </a:solidFill>
                <a:latin typeface="Times New Roman" pitchFamily="18" charset="0"/>
                <a:cs typeface="Times New Roman" pitchFamily="18" charset="0"/>
              </a:rPr>
              <a:t>mới</a:t>
            </a:r>
            <a:r>
              <a:rPr lang="en-US" sz="2800" b="1" dirty="0">
                <a:solidFill>
                  <a:srgbClr val="C00000"/>
                </a:solidFill>
                <a:latin typeface="Times New Roman" pitchFamily="18" charset="0"/>
                <a:cs typeface="Times New Roman" pitchFamily="18" charset="0"/>
              </a:rPr>
              <a:t> (2019-nCoV) </a:t>
            </a:r>
            <a:r>
              <a:rPr lang="en-US" sz="2800" b="1" dirty="0" err="1">
                <a:solidFill>
                  <a:srgbClr val="C00000"/>
                </a:solidFill>
                <a:latin typeface="Times New Roman" pitchFamily="18" charset="0"/>
                <a:cs typeface="Times New Roman" pitchFamily="18" charset="0"/>
              </a:rPr>
              <a:t>từ</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Trung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Quốc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Tình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Trạng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khẩn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cấp</a:t>
            </a:r>
            <a:r>
              <a:rPr lang="en-US" sz="2800" b="1" dirty="0">
                <a:solidFill>
                  <a:srgbClr val="C00000"/>
                </a:solidFill>
                <a:latin typeface="Times New Roman" pitchFamily="18" charset="0"/>
                <a:cs typeface="Times New Roman" pitchFamily="18" charset="0"/>
              </a:rPr>
              <a:t> y </a:t>
            </a:r>
            <a:r>
              <a:rPr lang="en-US" sz="2800" b="1" dirty="0" err="1">
                <a:solidFill>
                  <a:srgbClr val="C00000"/>
                </a:solidFill>
                <a:latin typeface="Times New Roman" pitchFamily="18" charset="0"/>
                <a:cs typeface="Times New Roman" pitchFamily="18" charset="0"/>
              </a:rPr>
              <a:t>tế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toàn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cầu</a:t>
            </a:r>
            <a:r>
              <a:rPr lang="en-US" sz="2800" b="1" dirty="0">
                <a:solidFill>
                  <a:srgbClr val="C0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Effect transition="in" filter="checkerboard(across)">
                                      <p:cBhvr>
                                        <p:cTn id="7" dur="500"/>
                                        <p:tgtEl>
                                          <p:spTgt spid="388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8099">
                                            <p:txEl>
                                              <p:pRg st="1" end="1"/>
                                            </p:txEl>
                                          </p:spTgt>
                                        </p:tgtEl>
                                        <p:attrNameLst>
                                          <p:attrName>style.visibility</p:attrName>
                                        </p:attrNameLst>
                                      </p:cBhvr>
                                      <p:to>
                                        <p:strVal val="visible"/>
                                      </p:to>
                                    </p:set>
                                    <p:animEffect transition="in" filter="checkerboard(across)">
                                      <p:cBhvr>
                                        <p:cTn id="12" dur="500"/>
                                        <p:tgtEl>
                                          <p:spTgt spid="388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8099">
                                            <p:txEl>
                                              <p:pRg st="2" end="2"/>
                                            </p:txEl>
                                          </p:spTgt>
                                        </p:tgtEl>
                                        <p:attrNameLst>
                                          <p:attrName>style.visibility</p:attrName>
                                        </p:attrNameLst>
                                      </p:cBhvr>
                                      <p:to>
                                        <p:strVal val="visible"/>
                                      </p:to>
                                    </p:set>
                                    <p:animEffect transition="in" filter="checkerboard(across)">
                                      <p:cBhvr>
                                        <p:cTn id="17" dur="500"/>
                                        <p:tgtEl>
                                          <p:spTgt spid="388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7CD08573-89F4-4584-AD5C-FE48433DF1BC}"/>
              </a:ext>
            </a:extLst>
          </p:cNvPr>
          <p:cNvSpPr>
            <a:spLocks noGrp="1" noChangeArrowheads="1"/>
          </p:cNvSpPr>
          <p:nvPr>
            <p:ph type="body" idx="1"/>
          </p:nvPr>
        </p:nvSpPr>
        <p:spPr>
          <a:xfrm>
            <a:off x="342900" y="228600"/>
            <a:ext cx="8191500" cy="6400800"/>
          </a:xfrm>
        </p:spPr>
        <p:txBody>
          <a:bodyPr/>
          <a:lstStyle/>
          <a:p>
            <a:pPr marL="0" indent="0" eaLnBrk="1" hangingPunct="1">
              <a:spcBef>
                <a:spcPct val="0"/>
              </a:spcBef>
              <a:buFont typeface="Wingdings" panose="05000000000000000000" pitchFamily="2" charset="2"/>
              <a:buNone/>
            </a:pPr>
            <a:r>
              <a:rPr lang="en-US" altLang="en-US" sz="2000" b="1">
                <a:solidFill>
                  <a:srgbClr val="002060"/>
                </a:solidFill>
              </a:rPr>
              <a:t>ĐỊNH NGHĨA TRƯỜNG HỢP </a:t>
            </a:r>
          </a:p>
          <a:p>
            <a:pPr marL="0" indent="0" eaLnBrk="1" hangingPunct="1">
              <a:spcBef>
                <a:spcPct val="0"/>
              </a:spcBef>
              <a:buFont typeface="Wingdings" panose="05000000000000000000" pitchFamily="2" charset="2"/>
              <a:buNone/>
            </a:pPr>
            <a:r>
              <a:rPr lang="en-US" altLang="en-US" sz="2000" b="1">
                <a:solidFill>
                  <a:srgbClr val="002060"/>
                </a:solidFill>
              </a:rPr>
              <a:t>BỆNH VÀ NGƯỜI  NGƯỜI TIẾP XÚC GẦ</a:t>
            </a:r>
            <a:r>
              <a:rPr lang="en-US" altLang="en-US" sz="2800" b="1">
                <a:solidFill>
                  <a:srgbClr val="002060"/>
                </a:solidFill>
              </a:rPr>
              <a:t>n</a:t>
            </a:r>
          </a:p>
          <a:p>
            <a:pPr marL="0" indent="0" algn="ctr" eaLnBrk="1" hangingPunct="1">
              <a:buFont typeface="Wingdings" panose="05000000000000000000" pitchFamily="2" charset="2"/>
              <a:buNone/>
            </a:pPr>
            <a:r>
              <a:rPr lang="vi-VN" altLang="en-US" sz="2800" b="1" i="1">
                <a:solidFill>
                  <a:srgbClr val="7030A0"/>
                </a:solidFill>
              </a:rPr>
              <a:t>Trườ</a:t>
            </a:r>
            <a:r>
              <a:rPr lang="en-US" altLang="en-US" sz="2800" b="1" i="1">
                <a:solidFill>
                  <a:srgbClr val="7030A0"/>
                </a:solidFill>
              </a:rPr>
              <a:t>ng hợp bệnh nghi ngờ</a:t>
            </a:r>
            <a:r>
              <a:rPr lang="en-US" altLang="en-US" sz="2800" i="1">
                <a:solidFill>
                  <a:srgbClr val="7030A0"/>
                </a:solidFill>
              </a:rPr>
              <a:t>: </a:t>
            </a:r>
          </a:p>
          <a:p>
            <a:pPr marL="0" indent="0" eaLnBrk="1" hangingPunct="1">
              <a:buFont typeface="Wingdings" panose="05000000000000000000" pitchFamily="2" charset="2"/>
              <a:buNone/>
            </a:pPr>
            <a:r>
              <a:rPr lang="en-US" altLang="en-US" sz="2800" i="1">
                <a:solidFill>
                  <a:srgbClr val="7030A0"/>
                </a:solidFill>
              </a:rPr>
              <a:t>Là trường hợp nhiễm trùng đường hô hấp cấp tính, có biểu hiện sốt, ho, có thể khó thở kèm </a:t>
            </a:r>
          </a:p>
          <a:p>
            <a:pPr marL="0" indent="0" eaLnBrk="1" hangingPunct="1">
              <a:buFont typeface="Wingdings" panose="05000000000000000000" pitchFamily="2" charset="2"/>
              <a:buNone/>
            </a:pPr>
            <a:r>
              <a:rPr lang="en-US" altLang="en-US" sz="2800" i="1">
                <a:solidFill>
                  <a:srgbClr val="7030A0"/>
                </a:solidFill>
              </a:rPr>
              <a:t>Theo, yếu tố dịch tễ có tiền sử đến/ở/về từ vùng </a:t>
            </a:r>
          </a:p>
          <a:p>
            <a:pPr marL="0" indent="0" eaLnBrk="1" hangingPunct="1">
              <a:buFont typeface="Wingdings" panose="05000000000000000000" pitchFamily="2" charset="2"/>
              <a:buNone/>
            </a:pPr>
            <a:r>
              <a:rPr lang="en-US" altLang="en-US" sz="2800" i="1">
                <a:solidFill>
                  <a:srgbClr val="7030A0"/>
                </a:solidFill>
              </a:rPr>
              <a:t>có dịch trong vòng 14 ngày trước khi khởi phát bệnh hoặc tiếp xúc gần trong vòng 02 m với trường hợp mắc hoặc nghi ngờ mắc bệnh viêm đường hô hấp cấp do nCoV.</a:t>
            </a:r>
          </a:p>
          <a:p>
            <a:pPr marL="0" indent="0" algn="ctr" eaLnBrk="1" hangingPunct="1">
              <a:buFont typeface="Wingdings" panose="05000000000000000000" pitchFamily="2" charset="2"/>
              <a:buNone/>
            </a:pPr>
            <a:r>
              <a:rPr lang="en-US" altLang="en-US" sz="2800" b="1" i="1">
                <a:solidFill>
                  <a:srgbClr val="C00000"/>
                </a:solidFill>
              </a:rPr>
              <a:t>Trường hợp bệnh xác định</a:t>
            </a:r>
            <a:endParaRPr lang="en-US" altLang="en-US" sz="2800" i="1">
              <a:solidFill>
                <a:srgbClr val="C00000"/>
              </a:solidFill>
            </a:endParaRPr>
          </a:p>
          <a:p>
            <a:pPr marL="0" indent="0" eaLnBrk="1" hangingPunct="1">
              <a:buFont typeface="Wingdings" panose="05000000000000000000" pitchFamily="2" charset="2"/>
              <a:buNone/>
            </a:pPr>
            <a:r>
              <a:rPr lang="en-US" altLang="en-US" sz="2800" i="1">
                <a:solidFill>
                  <a:srgbClr val="C00000"/>
                </a:solidFill>
              </a:rPr>
              <a:t>Là trường hợp bệnh nghi ngờ có xét nghiệm khẳng định nhiễm vCoV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010E0914-2E85-49D6-BC95-9C55A5129915}"/>
              </a:ext>
            </a:extLst>
          </p:cNvPr>
          <p:cNvSpPr>
            <a:spLocks noGrp="1" noChangeArrowheads="1"/>
          </p:cNvSpPr>
          <p:nvPr>
            <p:ph type="body" idx="1"/>
          </p:nvPr>
        </p:nvSpPr>
        <p:spPr>
          <a:xfrm>
            <a:off x="152400" y="228600"/>
            <a:ext cx="8153400" cy="6400800"/>
          </a:xfrm>
        </p:spPr>
        <p:txBody>
          <a:bodyPr/>
          <a:lstStyle/>
          <a:p>
            <a:pPr algn="ctr" eaLnBrk="1" hangingPunct="1">
              <a:defRPr/>
            </a:pPr>
            <a:endParaRPr lang="en-US" sz="2800" b="1" dirty="0">
              <a:solidFill>
                <a:srgbClr val="FF0000"/>
              </a:solidFill>
            </a:endParaRPr>
          </a:p>
          <a:p>
            <a:pPr algn="ctr" eaLnBrk="1" hangingPunct="1">
              <a:defRPr/>
            </a:pPr>
            <a:r>
              <a:rPr lang="en-US" sz="2800" b="1" dirty="0" err="1">
                <a:solidFill>
                  <a:srgbClr val="FF0000"/>
                </a:solidFill>
              </a:rPr>
              <a:t>Người</a:t>
            </a:r>
            <a:r>
              <a:rPr lang="en-US" sz="2800" b="1" dirty="0">
                <a:solidFill>
                  <a:srgbClr val="FF0000"/>
                </a:solidFill>
              </a:rPr>
              <a:t> </a:t>
            </a:r>
            <a:r>
              <a:rPr lang="en-US" sz="2800" b="1" dirty="0" err="1">
                <a:solidFill>
                  <a:srgbClr val="FF0000"/>
                </a:solidFill>
              </a:rPr>
              <a:t>tiếp</a:t>
            </a:r>
            <a:r>
              <a:rPr lang="en-US" sz="2800" b="1" dirty="0">
                <a:solidFill>
                  <a:srgbClr val="FF0000"/>
                </a:solidFill>
              </a:rPr>
              <a:t> </a:t>
            </a:r>
            <a:r>
              <a:rPr lang="en-US" sz="2800" b="1" dirty="0" err="1">
                <a:solidFill>
                  <a:srgbClr val="FF0000"/>
                </a:solidFill>
              </a:rPr>
              <a:t>xúc</a:t>
            </a:r>
            <a:r>
              <a:rPr lang="en-US" sz="2800" b="1" dirty="0">
                <a:solidFill>
                  <a:srgbClr val="FF0000"/>
                </a:solidFill>
              </a:rPr>
              <a:t> </a:t>
            </a:r>
            <a:r>
              <a:rPr lang="en-US" sz="2800" b="1" dirty="0" err="1">
                <a:solidFill>
                  <a:srgbClr val="FF0000"/>
                </a:solidFill>
              </a:rPr>
              <a:t>gần</a:t>
            </a:r>
            <a:r>
              <a:rPr lang="en-US" sz="2800" b="1" dirty="0">
                <a:solidFill>
                  <a:srgbClr val="FF0000"/>
                </a:solidFill>
              </a:rPr>
              <a:t> </a:t>
            </a:r>
          </a:p>
          <a:p>
            <a:pPr marL="457200" indent="-457200" algn="just" eaLnBrk="1" hangingPunct="1">
              <a:buFontTx/>
              <a:buChar char="-"/>
              <a:defRPr/>
            </a:pPr>
            <a:r>
              <a:rPr lang="en-US" sz="2400" b="1" dirty="0" err="1">
                <a:solidFill>
                  <a:srgbClr val="0070C0"/>
                </a:solidFill>
                <a:cs typeface="Times New Roman" pitchFamily="18" charset="0"/>
              </a:rPr>
              <a:t>Nhân</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viên</a:t>
            </a:r>
            <a:r>
              <a:rPr lang="en-US" sz="2400" b="1" dirty="0">
                <a:solidFill>
                  <a:srgbClr val="0070C0"/>
                </a:solidFill>
                <a:cs typeface="Times New Roman" pitchFamily="18" charset="0"/>
              </a:rPr>
              <a:t> y </a:t>
            </a:r>
            <a:r>
              <a:rPr lang="en-US" sz="2400" b="1" dirty="0" err="1">
                <a:solidFill>
                  <a:srgbClr val="0070C0"/>
                </a:solidFill>
                <a:cs typeface="Times New Roman" pitchFamily="18" charset="0"/>
              </a:rPr>
              <a:t>tế</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trực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tiếp</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chăm</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sóc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điều</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trị</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trường</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hợp</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bệnh</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xác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định</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người</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phục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vụ</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khác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có</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tiền</a:t>
            </a:r>
            <a:r>
              <a:rPr lang="en-US" sz="2400" b="1" dirty="0">
                <a:solidFill>
                  <a:srgbClr val="0070C0"/>
                </a:solidFill>
                <a:cs typeface="Times New Roman" pitchFamily="18" charset="0"/>
              </a:rPr>
              <a:t> </a:t>
            </a:r>
          </a:p>
          <a:p>
            <a:pPr marL="0" indent="0" algn="just" eaLnBrk="1" hangingPunct="1">
              <a:buFont typeface="Wingdings" panose="05000000000000000000" pitchFamily="2" charset="2"/>
              <a:buNone/>
              <a:defRPr/>
            </a:pP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sử</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có</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tiếp</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xúc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với</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bệnh</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nhân</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xác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định</a:t>
            </a:r>
            <a:r>
              <a:rPr lang="en-US" sz="2400" b="1" dirty="0">
                <a:solidFill>
                  <a:srgbClr val="0070C0"/>
                </a:solidFill>
                <a:cs typeface="Times New Roman" pitchFamily="18" charset="0"/>
              </a:rPr>
              <a:t>/</a:t>
            </a:r>
            <a:r>
              <a:rPr lang="en-US" sz="2400" b="1" dirty="0" err="1">
                <a:solidFill>
                  <a:srgbClr val="0070C0"/>
                </a:solidFill>
                <a:cs typeface="Times New Roman" pitchFamily="18" charset="0"/>
              </a:rPr>
              <a:t>phòng</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điều</a:t>
            </a:r>
            <a:endParaRPr lang="en-US" sz="2400" b="1" dirty="0">
              <a:solidFill>
                <a:srgbClr val="0070C0"/>
              </a:solidFill>
              <a:cs typeface="Times New Roman" pitchFamily="18" charset="0"/>
            </a:endParaRPr>
          </a:p>
          <a:p>
            <a:pPr marL="0" indent="0" algn="just" eaLnBrk="1" hangingPunct="1">
              <a:buFont typeface="Wingdings" panose="05000000000000000000" pitchFamily="2" charset="2"/>
              <a:buNone/>
              <a:defRPr/>
            </a:pP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trị</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bệnh</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nhân</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xác</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định</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trong</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quá</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trình</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làm</a:t>
            </a:r>
            <a:r>
              <a:rPr lang="en-US" sz="2400" b="1" dirty="0">
                <a:solidFill>
                  <a:srgbClr val="0070C0"/>
                </a:solidFill>
                <a:cs typeface="Times New Roman" pitchFamily="18" charset="0"/>
              </a:rPr>
              <a:t> </a:t>
            </a:r>
            <a:r>
              <a:rPr lang="en-US" sz="2400" b="1" dirty="0" err="1">
                <a:solidFill>
                  <a:srgbClr val="0070C0"/>
                </a:solidFill>
                <a:cs typeface="Times New Roman" pitchFamily="18" charset="0"/>
              </a:rPr>
              <a:t>việc</a:t>
            </a:r>
            <a:r>
              <a:rPr lang="en-US" sz="2400" b="1" dirty="0">
                <a:solidFill>
                  <a:srgbClr val="0070C0"/>
                </a:solidFill>
                <a:cs typeface="Times New Roman" pitchFamily="18" charset="0"/>
              </a:rPr>
              <a:t>.</a:t>
            </a:r>
          </a:p>
          <a:p>
            <a:pPr marL="457200" indent="-457200" algn="just" eaLnBrk="1" hangingPunct="1">
              <a:buFontTx/>
              <a:buChar char="-"/>
              <a:defRPr/>
            </a:pPr>
            <a:r>
              <a:rPr lang="en-US" sz="2400" b="1" dirty="0" err="1">
                <a:solidFill>
                  <a:schemeClr val="accent1">
                    <a:lumMod val="75000"/>
                  </a:schemeClr>
                </a:solidFill>
                <a:cs typeface="Times New Roman" pitchFamily="18" charset="0"/>
              </a:rPr>
              <a:t>Người</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cùng</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làm</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việc</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trong</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khoảng</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cách</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gần</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hoặc</a:t>
            </a:r>
            <a:r>
              <a:rPr lang="en-US" sz="2400" b="1" dirty="0">
                <a:solidFill>
                  <a:schemeClr val="accent1">
                    <a:lumMod val="75000"/>
                  </a:schemeClr>
                </a:solidFill>
                <a:cs typeface="Times New Roman" pitchFamily="18" charset="0"/>
              </a:rPr>
              <a:t> ở </a:t>
            </a:r>
            <a:r>
              <a:rPr lang="en-US" sz="2400" b="1" dirty="0" err="1">
                <a:solidFill>
                  <a:schemeClr val="accent1">
                    <a:lumMod val="75000"/>
                  </a:schemeClr>
                </a:solidFill>
                <a:cs typeface="Times New Roman" pitchFamily="18" charset="0"/>
              </a:rPr>
              <a:t>cùng</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phòng</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làm</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việc</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với</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trường</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hợp</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bệnh</a:t>
            </a:r>
            <a:endParaRPr lang="en-US" sz="2400" b="1" dirty="0">
              <a:solidFill>
                <a:schemeClr val="accent1">
                  <a:lumMod val="75000"/>
                </a:schemeClr>
              </a:solidFill>
              <a:cs typeface="Times New Roman" pitchFamily="18" charset="0"/>
            </a:endParaRPr>
          </a:p>
          <a:p>
            <a:pPr marL="0" indent="0" algn="just" eaLnBrk="1" hangingPunct="1">
              <a:buFont typeface="Wingdings" panose="05000000000000000000" pitchFamily="2" charset="2"/>
              <a:buNone/>
              <a:defRPr/>
            </a:pP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xác</a:t>
            </a:r>
            <a:r>
              <a:rPr lang="en-US" sz="2400" b="1" dirty="0">
                <a:solidFill>
                  <a:schemeClr val="accent1">
                    <a:lumMod val="75000"/>
                  </a:schemeClr>
                </a:solidFill>
                <a:cs typeface="Times New Roman" pitchFamily="18" charset="0"/>
              </a:rPr>
              <a:t> </a:t>
            </a:r>
            <a:r>
              <a:rPr lang="en-US" sz="2400" b="1" dirty="0" err="1">
                <a:solidFill>
                  <a:schemeClr val="accent1">
                    <a:lumMod val="75000"/>
                  </a:schemeClr>
                </a:solidFill>
                <a:cs typeface="Times New Roman" pitchFamily="18" charset="0"/>
              </a:rPr>
              <a:t>định</a:t>
            </a:r>
            <a:r>
              <a:rPr lang="en-US" sz="2400" b="1" dirty="0">
                <a:solidFill>
                  <a:schemeClr val="accent1">
                    <a:lumMod val="75000"/>
                  </a:schemeClr>
                </a:solidFill>
                <a:cs typeface="Times New Roman" pitchFamily="18" charset="0"/>
              </a:rPr>
              <a:t>.</a:t>
            </a:r>
          </a:p>
          <a:p>
            <a:pPr marL="457200" indent="-457200" algn="just" eaLnBrk="1" hangingPunct="1">
              <a:buFontTx/>
              <a:buChar char="-"/>
              <a:defRPr/>
            </a:pPr>
            <a:r>
              <a:rPr lang="en-US" sz="2400" b="1" dirty="0" err="1">
                <a:solidFill>
                  <a:schemeClr val="accent4">
                    <a:lumMod val="95000"/>
                    <a:lumOff val="5000"/>
                  </a:schemeClr>
                </a:solidFill>
                <a:cs typeface="Times New Roman" pitchFamily="18" charset="0"/>
              </a:rPr>
              <a:t>Người</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ngồi</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cùng</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hàng</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hoặc</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trước</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sau</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hai</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hàng</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ghế</a:t>
            </a:r>
            <a:r>
              <a:rPr lang="en-US" sz="2400" b="1" dirty="0">
                <a:solidFill>
                  <a:schemeClr val="accent4">
                    <a:lumMod val="95000"/>
                    <a:lumOff val="5000"/>
                  </a:schemeClr>
                </a:solidFill>
                <a:cs typeface="Times New Roman" pitchFamily="18" charset="0"/>
              </a:rPr>
              <a:t>(2m) </a:t>
            </a:r>
            <a:r>
              <a:rPr lang="en-US" sz="2400" b="1" dirty="0" err="1">
                <a:solidFill>
                  <a:schemeClr val="accent4">
                    <a:lumMod val="95000"/>
                    <a:lumOff val="5000"/>
                  </a:schemeClr>
                </a:solidFill>
                <a:cs typeface="Times New Roman" pitchFamily="18" charset="0"/>
              </a:rPr>
              <a:t>trên</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cùng</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một</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chuyến</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xe</a:t>
            </a:r>
            <a:r>
              <a:rPr lang="en-US" sz="2400" b="1" dirty="0">
                <a:solidFill>
                  <a:schemeClr val="accent4">
                    <a:lumMod val="95000"/>
                    <a:lumOff val="5000"/>
                  </a:schemeClr>
                </a:solidFill>
                <a:cs typeface="Times New Roman" pitchFamily="18" charset="0"/>
              </a:rPr>
              <a:t>/</a:t>
            </a:r>
            <a:r>
              <a:rPr lang="en-US" sz="2400" b="1" dirty="0" err="1">
                <a:solidFill>
                  <a:schemeClr val="accent4">
                    <a:lumMod val="95000"/>
                    <a:lumOff val="5000"/>
                  </a:schemeClr>
                </a:solidFill>
                <a:cs typeface="Times New Roman" pitchFamily="18" charset="0"/>
              </a:rPr>
              <a:t>toa</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tàu</a:t>
            </a:r>
            <a:r>
              <a:rPr lang="en-US" sz="2400" b="1" dirty="0">
                <a:solidFill>
                  <a:schemeClr val="accent4">
                    <a:lumMod val="95000"/>
                    <a:lumOff val="5000"/>
                  </a:schemeClr>
                </a:solidFill>
                <a:cs typeface="Times New Roman" pitchFamily="18" charset="0"/>
              </a:rPr>
              <a:t>/</a:t>
            </a:r>
            <a:r>
              <a:rPr lang="en-US" sz="2400" b="1" dirty="0" err="1">
                <a:solidFill>
                  <a:schemeClr val="accent4">
                    <a:lumMod val="95000"/>
                    <a:lumOff val="5000"/>
                  </a:schemeClr>
                </a:solidFill>
                <a:cs typeface="Times New Roman" pitchFamily="18" charset="0"/>
              </a:rPr>
              <a:t>máy</a:t>
            </a:r>
            <a:r>
              <a:rPr lang="en-US" sz="2400" b="1" dirty="0">
                <a:solidFill>
                  <a:schemeClr val="accent4">
                    <a:lumMod val="95000"/>
                    <a:lumOff val="5000"/>
                  </a:schemeClr>
                </a:solidFill>
                <a:cs typeface="Times New Roman" pitchFamily="18" charset="0"/>
              </a:rPr>
              <a:t> bay </a:t>
            </a:r>
            <a:r>
              <a:rPr lang="en-US" sz="2400" b="1" dirty="0" err="1">
                <a:solidFill>
                  <a:schemeClr val="accent4">
                    <a:lumMod val="95000"/>
                    <a:lumOff val="5000"/>
                  </a:schemeClr>
                </a:solidFill>
                <a:cs typeface="Times New Roman" pitchFamily="18" charset="0"/>
              </a:rPr>
              <a:t>với</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trường</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hợp</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xác</a:t>
            </a:r>
            <a:r>
              <a:rPr lang="en-US" sz="2400" b="1" dirty="0">
                <a:solidFill>
                  <a:schemeClr val="accent4">
                    <a:lumMod val="95000"/>
                    <a:lumOff val="5000"/>
                  </a:schemeClr>
                </a:solidFill>
                <a:cs typeface="Times New Roman" pitchFamily="18" charset="0"/>
              </a:rPr>
              <a:t> </a:t>
            </a:r>
            <a:r>
              <a:rPr lang="en-US" sz="2400" b="1" dirty="0" err="1">
                <a:solidFill>
                  <a:schemeClr val="accent4">
                    <a:lumMod val="95000"/>
                    <a:lumOff val="5000"/>
                  </a:schemeClr>
                </a:solidFill>
                <a:cs typeface="Times New Roman" pitchFamily="18" charset="0"/>
              </a:rPr>
              <a:t>định</a:t>
            </a:r>
            <a:r>
              <a:rPr lang="en-US" sz="2400" b="1" dirty="0">
                <a:solidFill>
                  <a:schemeClr val="accent4">
                    <a:lumMod val="95000"/>
                    <a:lumOff val="5000"/>
                  </a:schemeClr>
                </a:solidFill>
                <a:cs typeface="Times New Roman" pitchFamily="18" charset="0"/>
              </a:rPr>
              <a:t>.</a:t>
            </a:r>
          </a:p>
          <a:p>
            <a:pPr marL="457200" indent="-457200" algn="just" eaLnBrk="1" hangingPunct="1">
              <a:buFontTx/>
              <a:buChar char="-"/>
              <a:defRPr/>
            </a:pPr>
            <a:r>
              <a:rPr lang="en-US" sz="2400" b="1" dirty="0" err="1">
                <a:solidFill>
                  <a:srgbClr val="7030A0"/>
                </a:solidFill>
                <a:cs typeface="Times New Roman" pitchFamily="18" charset="0"/>
              </a:rPr>
              <a:t>Người</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sống</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trong</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cùng</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gia</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đình</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có</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trường</a:t>
            </a:r>
            <a:r>
              <a:rPr lang="en-US" sz="2400" b="1" dirty="0">
                <a:solidFill>
                  <a:srgbClr val="7030A0"/>
                </a:solidFill>
                <a:cs typeface="Times New Roman" pitchFamily="18" charset="0"/>
              </a:rPr>
              <a:t> </a:t>
            </a:r>
          </a:p>
          <a:p>
            <a:pPr marL="0" indent="0" algn="just" eaLnBrk="1" hangingPunct="1">
              <a:buFont typeface="Wingdings" panose="05000000000000000000" pitchFamily="2" charset="2"/>
              <a:buNone/>
              <a:defRPr/>
            </a:pP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hợp</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bệnh</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xác</a:t>
            </a:r>
            <a:r>
              <a:rPr lang="en-US" sz="2400" b="1" dirty="0">
                <a:solidFill>
                  <a:srgbClr val="7030A0"/>
                </a:solidFill>
                <a:cs typeface="Times New Roman" pitchFamily="18" charset="0"/>
              </a:rPr>
              <a:t> </a:t>
            </a:r>
            <a:r>
              <a:rPr lang="en-US" sz="2400" b="1" dirty="0" err="1">
                <a:solidFill>
                  <a:srgbClr val="7030A0"/>
                </a:solidFill>
                <a:cs typeface="Times New Roman" pitchFamily="18" charset="0"/>
              </a:rPr>
              <a:t>định</a:t>
            </a:r>
            <a:r>
              <a:rPr lang="en-US" sz="2400" b="1" dirty="0">
                <a:solidFill>
                  <a:srgbClr val="7030A0"/>
                </a:solidFill>
                <a:cs typeface="Times New Roman" pitchFamily="18" charset="0"/>
              </a:rPr>
              <a:t>.</a:t>
            </a:r>
          </a:p>
          <a:p>
            <a:pPr marL="0" indent="0" algn="ctr" eaLnBrk="1" hangingPunct="1">
              <a:buFont typeface="Wingdings" panose="05000000000000000000" pitchFamily="2" charset="2"/>
              <a:buNone/>
              <a:defRPr/>
            </a:pPr>
            <a:endParaRPr lang="en-US" sz="2800" i="1"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377FE1C8-2BE8-414E-B3C9-B7DF34D663E9}"/>
              </a:ext>
            </a:extLst>
          </p:cNvPr>
          <p:cNvSpPr>
            <a:spLocks noGrp="1" noChangeArrowheads="1"/>
          </p:cNvSpPr>
          <p:nvPr>
            <p:ph type="body" idx="1"/>
          </p:nvPr>
        </p:nvSpPr>
        <p:spPr>
          <a:xfrm>
            <a:off x="152400" y="228600"/>
            <a:ext cx="8153400" cy="6400800"/>
          </a:xfrm>
        </p:spPr>
        <p:txBody>
          <a:bodyPr/>
          <a:lstStyle/>
          <a:p>
            <a:pPr algn="ctr" eaLnBrk="1" hangingPunct="1">
              <a:defRPr/>
            </a:pPr>
            <a:endParaRPr lang="en-US" sz="2800" b="1" dirty="0">
              <a:solidFill>
                <a:srgbClr val="FF0000"/>
              </a:solidFill>
            </a:endParaRPr>
          </a:p>
          <a:p>
            <a:pPr algn="ctr" eaLnBrk="1" hangingPunct="1">
              <a:defRPr/>
            </a:pPr>
            <a:r>
              <a:rPr lang="en-US" sz="2800" b="1" dirty="0">
                <a:solidFill>
                  <a:srgbClr val="7030A0"/>
                </a:solidFill>
              </a:rPr>
              <a:t>ĐỊNH NGHĨA Ổ DỊCH </a:t>
            </a:r>
          </a:p>
          <a:p>
            <a:pPr marL="0" indent="0" algn="ctr" eaLnBrk="1" hangingPunct="1">
              <a:buFont typeface="Wingdings" panose="05000000000000000000" pitchFamily="2" charset="2"/>
              <a:buNone/>
              <a:defRPr/>
            </a:pPr>
            <a:endParaRPr lang="en-US" sz="2400" b="1" dirty="0">
              <a:solidFill>
                <a:srgbClr val="0070C0"/>
              </a:solidFill>
              <a:cs typeface="Times New Roman" pitchFamily="18" charset="0"/>
            </a:endParaRPr>
          </a:p>
          <a:p>
            <a:pPr marL="0" indent="0" algn="ctr" eaLnBrk="1" hangingPunct="1">
              <a:buFont typeface="Wingdings" panose="05000000000000000000" pitchFamily="2" charset="2"/>
              <a:buNone/>
              <a:defRPr/>
            </a:pPr>
            <a:r>
              <a:rPr lang="en-US" sz="2400" b="1" dirty="0">
                <a:solidFill>
                  <a:srgbClr val="C00000"/>
                </a:solidFill>
                <a:cs typeface="Times New Roman" pitchFamily="18" charset="0"/>
              </a:rPr>
              <a:t>Ổ DỊCH </a:t>
            </a:r>
          </a:p>
          <a:p>
            <a:pPr marL="0" indent="0" algn="ctr" eaLnBrk="1" hangingPunct="1">
              <a:buFont typeface="Wingdings" panose="05000000000000000000" pitchFamily="2" charset="2"/>
              <a:buNone/>
              <a:defRPr/>
            </a:pPr>
            <a:r>
              <a:rPr lang="en-US" sz="2400" b="1" dirty="0" err="1">
                <a:solidFill>
                  <a:srgbClr val="C00000"/>
                </a:solidFill>
                <a:cs typeface="Times New Roman" pitchFamily="18" charset="0"/>
              </a:rPr>
              <a:t>Một</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nơi</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thôn</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xóm</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tổ</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dân</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phố,đơn</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vị</a:t>
            </a:r>
            <a:r>
              <a:rPr lang="en-US" sz="2400" b="1" dirty="0">
                <a:solidFill>
                  <a:srgbClr val="C00000"/>
                </a:solidFill>
                <a:cs typeface="Times New Roman" pitchFamily="18" charset="0"/>
              </a:rPr>
              <a:t> ..) </a:t>
            </a:r>
            <a:r>
              <a:rPr lang="en-US" sz="2400" b="1" dirty="0" err="1">
                <a:solidFill>
                  <a:srgbClr val="C00000"/>
                </a:solidFill>
                <a:cs typeface="Times New Roman" pitchFamily="18" charset="0"/>
              </a:rPr>
              <a:t>ghi</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nhận</a:t>
            </a:r>
            <a:endParaRPr lang="en-US" sz="2400" b="1" dirty="0">
              <a:solidFill>
                <a:srgbClr val="C00000"/>
              </a:solidFill>
              <a:cs typeface="Times New Roman" pitchFamily="18" charset="0"/>
            </a:endParaRPr>
          </a:p>
          <a:p>
            <a:pPr marL="0" indent="0" algn="ctr" eaLnBrk="1" hangingPunct="1">
              <a:buFont typeface="Wingdings" panose="05000000000000000000" pitchFamily="2" charset="2"/>
              <a:buNone/>
              <a:defRPr/>
            </a:pP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từ</a:t>
            </a:r>
            <a:r>
              <a:rPr lang="en-US" sz="2400" b="1" dirty="0">
                <a:solidFill>
                  <a:srgbClr val="C00000"/>
                </a:solidFill>
                <a:cs typeface="Times New Roman" pitchFamily="18" charset="0"/>
              </a:rPr>
              <a:t>  01 </a:t>
            </a:r>
            <a:r>
              <a:rPr lang="en-US" sz="2400" b="1" dirty="0" err="1">
                <a:solidFill>
                  <a:srgbClr val="C00000"/>
                </a:solidFill>
                <a:cs typeface="Times New Roman" pitchFamily="18" charset="0"/>
              </a:rPr>
              <a:t>trường</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hợp</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bệnh</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xác</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định</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trở</a:t>
            </a:r>
            <a:r>
              <a:rPr lang="en-US" sz="2400" b="1" dirty="0">
                <a:solidFill>
                  <a:srgbClr val="C00000"/>
                </a:solidFill>
                <a:cs typeface="Times New Roman" pitchFamily="18" charset="0"/>
              </a:rPr>
              <a:t> </a:t>
            </a:r>
            <a:r>
              <a:rPr lang="en-US" sz="2400" b="1" dirty="0" err="1">
                <a:solidFill>
                  <a:srgbClr val="C00000"/>
                </a:solidFill>
                <a:cs typeface="Times New Roman" pitchFamily="18" charset="0"/>
              </a:rPr>
              <a:t>lên</a:t>
            </a:r>
            <a:r>
              <a:rPr lang="en-US" sz="2400" b="1" dirty="0">
                <a:solidFill>
                  <a:srgbClr val="C00000"/>
                </a:solidFill>
                <a:cs typeface="Times New Roman" pitchFamily="18" charset="0"/>
              </a:rPr>
              <a:t>.</a:t>
            </a:r>
          </a:p>
          <a:p>
            <a:pPr marL="0" indent="0" algn="just" eaLnBrk="1" hangingPunct="1">
              <a:buFont typeface="Wingdings" panose="05000000000000000000" pitchFamily="2" charset="2"/>
              <a:buNone/>
              <a:defRPr/>
            </a:pPr>
            <a:endParaRPr lang="en-US" sz="2400" b="1" dirty="0">
              <a:solidFill>
                <a:srgbClr val="0070C0"/>
              </a:solidFill>
              <a:cs typeface="Times New Roman" pitchFamily="18" charset="0"/>
            </a:endParaRPr>
          </a:p>
          <a:p>
            <a:pPr marL="0" indent="0" algn="just" eaLnBrk="1" hangingPunct="1">
              <a:buFont typeface="Wingdings" panose="05000000000000000000" pitchFamily="2" charset="2"/>
              <a:buNone/>
              <a:defRPr/>
            </a:pPr>
            <a:endParaRPr lang="en-US" sz="2400" b="1" dirty="0">
              <a:solidFill>
                <a:srgbClr val="0070C0"/>
              </a:solidFill>
              <a:cs typeface="Times New Roman" pitchFamily="18" charset="0"/>
            </a:endParaRPr>
          </a:p>
          <a:p>
            <a:pPr marL="0" indent="0" algn="ctr" eaLnBrk="1" hangingPunct="1">
              <a:buFont typeface="Wingdings" panose="05000000000000000000" pitchFamily="2" charset="2"/>
              <a:buNone/>
              <a:defRPr/>
            </a:pPr>
            <a:r>
              <a:rPr lang="en-US" sz="2400" b="1" dirty="0">
                <a:solidFill>
                  <a:schemeClr val="accent1">
                    <a:lumMod val="50000"/>
                  </a:schemeClr>
                </a:solidFill>
                <a:cs typeface="Times New Roman" pitchFamily="18" charset="0"/>
              </a:rPr>
              <a:t>Ổ DỊCH CHẤM DỨT </a:t>
            </a:r>
          </a:p>
          <a:p>
            <a:pPr marL="0" indent="0" algn="ctr" eaLnBrk="1" hangingPunct="1">
              <a:buFont typeface="Wingdings" panose="05000000000000000000" pitchFamily="2" charset="2"/>
              <a:buNone/>
              <a:defRPr/>
            </a:pPr>
            <a:r>
              <a:rPr lang="en-US" sz="2400" b="1" dirty="0" err="1">
                <a:solidFill>
                  <a:schemeClr val="accent1">
                    <a:lumMod val="50000"/>
                  </a:schemeClr>
                </a:solidFill>
                <a:cs typeface="Times New Roman" pitchFamily="18" charset="0"/>
              </a:rPr>
              <a:t>Khi</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không</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ghi</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nhận</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trường</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hợp</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mắc</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mới</a:t>
            </a:r>
            <a:r>
              <a:rPr lang="en-US" sz="2400" b="1" dirty="0">
                <a:solidFill>
                  <a:schemeClr val="accent1">
                    <a:lumMod val="50000"/>
                  </a:schemeClr>
                </a:solidFill>
                <a:cs typeface="Times New Roman" pitchFamily="18" charset="0"/>
              </a:rPr>
              <a:t> </a:t>
            </a:r>
            <a:r>
              <a:rPr lang="en-US" sz="2400" b="1" u="sng" dirty="0" err="1">
                <a:solidFill>
                  <a:schemeClr val="accent1">
                    <a:lumMod val="50000"/>
                  </a:schemeClr>
                </a:solidFill>
                <a:cs typeface="Times New Roman" pitchFamily="18" charset="0"/>
              </a:rPr>
              <a:t>trong</a:t>
            </a:r>
            <a:r>
              <a:rPr lang="en-US" sz="2400" b="1" u="sng" dirty="0">
                <a:solidFill>
                  <a:schemeClr val="accent1">
                    <a:lumMod val="50000"/>
                  </a:schemeClr>
                </a:solidFill>
                <a:cs typeface="Times New Roman" pitchFamily="18" charset="0"/>
              </a:rPr>
              <a:t> </a:t>
            </a:r>
            <a:r>
              <a:rPr lang="en-US" sz="2400" b="1" u="sng" dirty="0" err="1">
                <a:solidFill>
                  <a:schemeClr val="accent1">
                    <a:lumMod val="50000"/>
                  </a:schemeClr>
                </a:solidFill>
                <a:cs typeface="Times New Roman" pitchFamily="18" charset="0"/>
              </a:rPr>
              <a:t>vòng</a:t>
            </a:r>
            <a:r>
              <a:rPr lang="en-US" sz="2400" b="1" u="sng" dirty="0">
                <a:solidFill>
                  <a:schemeClr val="accent1">
                    <a:lumMod val="50000"/>
                  </a:schemeClr>
                </a:solidFill>
                <a:cs typeface="Times New Roman" pitchFamily="18" charset="0"/>
              </a:rPr>
              <a:t> 21 </a:t>
            </a:r>
            <a:r>
              <a:rPr lang="en-US" sz="2400" b="1" u="sng" dirty="0" err="1">
                <a:solidFill>
                  <a:schemeClr val="accent1">
                    <a:lumMod val="50000"/>
                  </a:schemeClr>
                </a:solidFill>
                <a:cs typeface="Times New Roman" pitchFamily="18" charset="0"/>
              </a:rPr>
              <a:t>ngày</a:t>
            </a:r>
            <a:r>
              <a:rPr lang="en-US" sz="2400" b="1" u="sng"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kể</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từ</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ngày</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khởi</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phát</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trường</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bệnh</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gần</a:t>
            </a:r>
            <a:r>
              <a:rPr lang="en-US" sz="2400" b="1" dirty="0">
                <a:solidFill>
                  <a:schemeClr val="accent1">
                    <a:lumMod val="50000"/>
                  </a:schemeClr>
                </a:solidFill>
                <a:cs typeface="Times New Roman" pitchFamily="18" charset="0"/>
              </a:rPr>
              <a:t> </a:t>
            </a:r>
            <a:r>
              <a:rPr lang="en-US" sz="2400" b="1" dirty="0" err="1">
                <a:solidFill>
                  <a:schemeClr val="accent1">
                    <a:lumMod val="50000"/>
                  </a:schemeClr>
                </a:solidFill>
                <a:cs typeface="Times New Roman" pitchFamily="18" charset="0"/>
              </a:rPr>
              <a:t>nhất</a:t>
            </a:r>
            <a:endParaRPr lang="en-US" sz="2400" b="1" dirty="0">
              <a:solidFill>
                <a:schemeClr val="accent1">
                  <a:lumMod val="50000"/>
                </a:schemeClr>
              </a:solidFill>
              <a:cs typeface="Times New Roman" pitchFamily="18" charset="0"/>
            </a:endParaRPr>
          </a:p>
          <a:p>
            <a:pPr marL="457200" indent="-457200" algn="just" eaLnBrk="1" hangingPunct="1">
              <a:buFontTx/>
              <a:buChar char="-"/>
              <a:defRPr/>
            </a:pPr>
            <a:endParaRPr lang="en-US" sz="2400" b="1" dirty="0">
              <a:solidFill>
                <a:schemeClr val="accent1">
                  <a:lumMod val="50000"/>
                </a:schemeClr>
              </a:solidFill>
              <a:cs typeface="Times New Roman" pitchFamily="18" charset="0"/>
            </a:endParaRPr>
          </a:p>
          <a:p>
            <a:pPr marL="0" indent="0" algn="ctr" eaLnBrk="1" hangingPunct="1">
              <a:buFont typeface="Wingdings" panose="05000000000000000000" pitchFamily="2" charset="2"/>
              <a:buNone/>
              <a:defRPr/>
            </a:pPr>
            <a:endParaRPr lang="en-US" sz="2800" i="1" dirty="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39EDBA94-57E9-4E17-8772-60A598CC6CE8}"/>
              </a:ext>
            </a:extLst>
          </p:cNvPr>
          <p:cNvSpPr>
            <a:spLocks noGrp="1" noChangeArrowheads="1"/>
          </p:cNvSpPr>
          <p:nvPr>
            <p:ph type="body" idx="1"/>
          </p:nvPr>
        </p:nvSpPr>
        <p:spPr>
          <a:xfrm>
            <a:off x="152400" y="228600"/>
            <a:ext cx="8153400" cy="6400800"/>
          </a:xfrm>
        </p:spPr>
        <p:txBody>
          <a:bodyPr/>
          <a:lstStyle/>
          <a:p>
            <a:pPr algn="ctr" eaLnBrk="1" hangingPunct="1">
              <a:defRPr/>
            </a:pPr>
            <a:endParaRPr lang="en-US" sz="2800" b="1" dirty="0">
              <a:solidFill>
                <a:srgbClr val="FF0000"/>
              </a:solidFill>
            </a:endParaRPr>
          </a:p>
          <a:p>
            <a:pPr algn="ctr" eaLnBrk="1" hangingPunct="1">
              <a:defRPr/>
            </a:pPr>
            <a:r>
              <a:rPr lang="en-US" sz="2800" b="1" dirty="0">
                <a:solidFill>
                  <a:srgbClr val="7030A0"/>
                </a:solidFill>
              </a:rPr>
              <a:t>NỘI DUNG GIÁM SÁT </a:t>
            </a:r>
          </a:p>
          <a:p>
            <a:pPr marL="0" indent="0" algn="ctr" eaLnBrk="1" hangingPunct="1">
              <a:buFont typeface="Wingdings" panose="05000000000000000000" pitchFamily="2" charset="2"/>
              <a:buNone/>
              <a:defRPr/>
            </a:pPr>
            <a:endParaRPr lang="en-US" sz="2400" b="1" dirty="0">
              <a:solidFill>
                <a:srgbClr val="0070C0"/>
              </a:solidFill>
              <a:cs typeface="Times New Roman" pitchFamily="18" charset="0"/>
            </a:endParaRPr>
          </a:p>
          <a:p>
            <a:pPr marL="0" indent="0" algn="ctr" eaLnBrk="1" hangingPunct="1">
              <a:buFont typeface="Wingdings" panose="05000000000000000000" pitchFamily="2" charset="2"/>
              <a:buNone/>
              <a:defRPr/>
            </a:pPr>
            <a:r>
              <a:rPr lang="en-US" sz="2000" b="1" dirty="0">
                <a:solidFill>
                  <a:srgbClr val="0070C0"/>
                </a:solidFill>
                <a:cs typeface="Times New Roman" pitchFamily="18" charset="0"/>
              </a:rPr>
              <a:t>TÌNH HUỐNG 1</a:t>
            </a:r>
          </a:p>
          <a:p>
            <a:pPr marL="0" indent="0" algn="ctr" eaLnBrk="1" hangingPunct="1">
              <a:buFont typeface="Wingdings" panose="05000000000000000000" pitchFamily="2" charset="2"/>
              <a:buNone/>
              <a:defRPr/>
            </a:pPr>
            <a:r>
              <a:rPr lang="vi-VN" sz="2000" b="1" dirty="0">
                <a:solidFill>
                  <a:srgbClr val="0070C0"/>
                </a:solidFill>
                <a:cs typeface="Times New Roman" pitchFamily="18" charset="0"/>
              </a:rPr>
              <a:t>Chưa</a:t>
            </a:r>
            <a:r>
              <a:rPr lang="en-US" sz="2000" b="1" dirty="0">
                <a:solidFill>
                  <a:srgbClr val="0070C0"/>
                </a:solidFill>
                <a:cs typeface="Times New Roman" pitchFamily="18" charset="0"/>
              </a:rPr>
              <a:t> </a:t>
            </a:r>
            <a:r>
              <a:rPr lang="en-US" sz="2000" b="1" dirty="0" err="1">
                <a:solidFill>
                  <a:srgbClr val="0070C0"/>
                </a:solidFill>
                <a:cs typeface="Times New Roman" pitchFamily="18" charset="0"/>
              </a:rPr>
              <a:t>ghi</a:t>
            </a:r>
            <a:r>
              <a:rPr lang="en-US" sz="2000" b="1" dirty="0">
                <a:solidFill>
                  <a:srgbClr val="0070C0"/>
                </a:solidFill>
                <a:cs typeface="Times New Roman" pitchFamily="18" charset="0"/>
              </a:rPr>
              <a:t> </a:t>
            </a:r>
            <a:r>
              <a:rPr lang="en-US" sz="2000" b="1" dirty="0" err="1">
                <a:solidFill>
                  <a:srgbClr val="0070C0"/>
                </a:solidFill>
                <a:cs typeface="Times New Roman" pitchFamily="18" charset="0"/>
              </a:rPr>
              <a:t>nhận</a:t>
            </a:r>
            <a:r>
              <a:rPr lang="en-US" sz="2000" b="1" dirty="0">
                <a:solidFill>
                  <a:srgbClr val="0070C0"/>
                </a:solidFill>
                <a:cs typeface="Times New Roman" pitchFamily="18" charset="0"/>
              </a:rPr>
              <a:t> </a:t>
            </a:r>
            <a:r>
              <a:rPr lang="en-US" sz="2000" b="1" dirty="0" err="1">
                <a:solidFill>
                  <a:srgbClr val="0070C0"/>
                </a:solidFill>
                <a:cs typeface="Times New Roman" pitchFamily="18" charset="0"/>
              </a:rPr>
              <a:t>trường</a:t>
            </a:r>
            <a:r>
              <a:rPr lang="en-US" sz="2000" b="1" dirty="0">
                <a:solidFill>
                  <a:srgbClr val="0070C0"/>
                </a:solidFill>
                <a:cs typeface="Times New Roman" pitchFamily="18" charset="0"/>
              </a:rPr>
              <a:t> </a:t>
            </a:r>
            <a:r>
              <a:rPr lang="en-US" sz="2000" b="1" dirty="0" err="1">
                <a:solidFill>
                  <a:srgbClr val="0070C0"/>
                </a:solidFill>
                <a:cs typeface="Times New Roman" pitchFamily="18" charset="0"/>
              </a:rPr>
              <a:t>hợp</a:t>
            </a:r>
            <a:r>
              <a:rPr lang="en-US" sz="2000" b="1" dirty="0">
                <a:solidFill>
                  <a:srgbClr val="0070C0"/>
                </a:solidFill>
                <a:cs typeface="Times New Roman" pitchFamily="18" charset="0"/>
              </a:rPr>
              <a:t> </a:t>
            </a:r>
            <a:r>
              <a:rPr lang="en-US" sz="2000" b="1" dirty="0" err="1">
                <a:solidFill>
                  <a:srgbClr val="0070C0"/>
                </a:solidFill>
                <a:cs typeface="Times New Roman" pitchFamily="18" charset="0"/>
              </a:rPr>
              <a:t>bệnh</a:t>
            </a:r>
            <a:r>
              <a:rPr lang="en-US" sz="2000" b="1" dirty="0">
                <a:solidFill>
                  <a:srgbClr val="0070C0"/>
                </a:solidFill>
                <a:cs typeface="Times New Roman" pitchFamily="18" charset="0"/>
              </a:rPr>
              <a:t> </a:t>
            </a:r>
            <a:r>
              <a:rPr lang="en-US" sz="2000" b="1" dirty="0" err="1">
                <a:solidFill>
                  <a:srgbClr val="0070C0"/>
                </a:solidFill>
                <a:cs typeface="Times New Roman" pitchFamily="18" charset="0"/>
              </a:rPr>
              <a:t>tại</a:t>
            </a:r>
            <a:r>
              <a:rPr lang="en-US" sz="2000" b="1" dirty="0">
                <a:solidFill>
                  <a:srgbClr val="0070C0"/>
                </a:solidFill>
                <a:cs typeface="Times New Roman" pitchFamily="18" charset="0"/>
              </a:rPr>
              <a:t> </a:t>
            </a:r>
            <a:r>
              <a:rPr lang="en-US" sz="2000" b="1" dirty="0" err="1">
                <a:solidFill>
                  <a:srgbClr val="0070C0"/>
                </a:solidFill>
                <a:cs typeface="Times New Roman" pitchFamily="18" charset="0"/>
              </a:rPr>
              <a:t>Việt</a:t>
            </a:r>
            <a:r>
              <a:rPr lang="en-US" sz="2000" b="1" dirty="0">
                <a:solidFill>
                  <a:srgbClr val="0070C0"/>
                </a:solidFill>
                <a:cs typeface="Times New Roman" pitchFamily="18" charset="0"/>
              </a:rPr>
              <a:t> Nam</a:t>
            </a:r>
          </a:p>
          <a:p>
            <a:pPr marL="0" indent="0" algn="ctr" eaLnBrk="1" hangingPunct="1">
              <a:buFont typeface="Wingdings" panose="05000000000000000000" pitchFamily="2" charset="2"/>
              <a:buNone/>
              <a:defRPr/>
            </a:pPr>
            <a:endParaRPr lang="en-US" sz="2000" b="1" dirty="0">
              <a:solidFill>
                <a:srgbClr val="0070C0"/>
              </a:solidFill>
              <a:cs typeface="Times New Roman" pitchFamily="18" charset="0"/>
            </a:endParaRPr>
          </a:p>
          <a:p>
            <a:pPr marL="0" indent="0" algn="ctr" eaLnBrk="1" hangingPunct="1">
              <a:buFont typeface="Wingdings" panose="05000000000000000000" pitchFamily="2" charset="2"/>
              <a:buNone/>
              <a:defRPr/>
            </a:pPr>
            <a:r>
              <a:rPr lang="en-US" sz="2000" b="1" dirty="0">
                <a:solidFill>
                  <a:srgbClr val="FFFF00"/>
                </a:solidFill>
                <a:cs typeface="Times New Roman" pitchFamily="18" charset="0"/>
              </a:rPr>
              <a:t>TÌNH HUỐNG 2</a:t>
            </a:r>
          </a:p>
          <a:p>
            <a:pPr marL="0" indent="0" algn="ctr" eaLnBrk="1" hangingPunct="1">
              <a:buFont typeface="Wingdings" panose="05000000000000000000" pitchFamily="2" charset="2"/>
              <a:buNone/>
              <a:defRPr/>
            </a:pPr>
            <a:r>
              <a:rPr lang="en-US" sz="2000" b="1" dirty="0" err="1">
                <a:solidFill>
                  <a:srgbClr val="FFFF00"/>
                </a:solidFill>
                <a:cs typeface="Times New Roman" pitchFamily="18" charset="0"/>
              </a:rPr>
              <a:t>Xuất</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hiện</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trường</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hợp</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bệnh</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xác</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định</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xâm</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nhập</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vào</a:t>
            </a:r>
            <a:r>
              <a:rPr lang="en-US" sz="2000" b="1" dirty="0">
                <a:solidFill>
                  <a:srgbClr val="FFFF00"/>
                </a:solidFill>
                <a:cs typeface="Times New Roman" pitchFamily="18" charset="0"/>
              </a:rPr>
              <a:t> </a:t>
            </a:r>
            <a:r>
              <a:rPr lang="en-US" sz="2000" b="1" dirty="0" err="1">
                <a:solidFill>
                  <a:srgbClr val="FFFF00"/>
                </a:solidFill>
                <a:cs typeface="Times New Roman" pitchFamily="18" charset="0"/>
              </a:rPr>
              <a:t>Việt</a:t>
            </a:r>
            <a:r>
              <a:rPr lang="en-US" sz="2000" b="1" dirty="0">
                <a:solidFill>
                  <a:srgbClr val="FFFF00"/>
                </a:solidFill>
                <a:cs typeface="Times New Roman" pitchFamily="18" charset="0"/>
              </a:rPr>
              <a:t> Nam </a:t>
            </a:r>
          </a:p>
          <a:p>
            <a:pPr marL="0" indent="0" algn="ctr" eaLnBrk="1" hangingPunct="1">
              <a:buFont typeface="Wingdings" panose="05000000000000000000" pitchFamily="2" charset="2"/>
              <a:buNone/>
              <a:defRPr/>
            </a:pPr>
            <a:endParaRPr lang="en-US" sz="2000" b="1" dirty="0">
              <a:solidFill>
                <a:schemeClr val="accent1">
                  <a:lumMod val="50000"/>
                </a:schemeClr>
              </a:solidFill>
              <a:cs typeface="Times New Roman" pitchFamily="18" charset="0"/>
            </a:endParaRPr>
          </a:p>
          <a:p>
            <a:pPr marL="0" indent="0" algn="ctr" eaLnBrk="1" hangingPunct="1">
              <a:buFont typeface="Wingdings" panose="05000000000000000000" pitchFamily="2" charset="2"/>
              <a:buNone/>
              <a:defRPr/>
            </a:pPr>
            <a:r>
              <a:rPr lang="en-US" sz="2000" b="1" dirty="0">
                <a:solidFill>
                  <a:srgbClr val="C00000"/>
                </a:solidFill>
                <a:cs typeface="Times New Roman" pitchFamily="18" charset="0"/>
              </a:rPr>
              <a:t>TÍNH HUỐNG 3</a:t>
            </a:r>
          </a:p>
          <a:p>
            <a:pPr marL="0" indent="0" algn="ctr" eaLnBrk="1" hangingPunct="1">
              <a:buFont typeface="Wingdings" panose="05000000000000000000" pitchFamily="2" charset="2"/>
              <a:buNone/>
              <a:defRPr/>
            </a:pPr>
            <a:r>
              <a:rPr lang="en-US" sz="2000" b="1" dirty="0" err="1">
                <a:solidFill>
                  <a:srgbClr val="C00000"/>
                </a:solidFill>
                <a:cs typeface="Times New Roman" pitchFamily="18" charset="0"/>
              </a:rPr>
              <a:t>Dịch</a:t>
            </a:r>
            <a:r>
              <a:rPr lang="en-US" sz="2000" b="1" dirty="0">
                <a:solidFill>
                  <a:srgbClr val="C00000"/>
                </a:solidFill>
                <a:cs typeface="Times New Roman" pitchFamily="18" charset="0"/>
              </a:rPr>
              <a:t> </a:t>
            </a:r>
            <a:r>
              <a:rPr lang="en-US" sz="2000" b="1" dirty="0" err="1">
                <a:solidFill>
                  <a:srgbClr val="C00000"/>
                </a:solidFill>
                <a:cs typeface="Times New Roman" pitchFamily="18" charset="0"/>
              </a:rPr>
              <a:t>lây</a:t>
            </a:r>
            <a:r>
              <a:rPr lang="en-US" sz="2000" b="1" dirty="0">
                <a:solidFill>
                  <a:srgbClr val="C00000"/>
                </a:solidFill>
                <a:cs typeface="Times New Roman" pitchFamily="18" charset="0"/>
              </a:rPr>
              <a:t> </a:t>
            </a:r>
            <a:r>
              <a:rPr lang="en-US" sz="2000" b="1" dirty="0" err="1">
                <a:solidFill>
                  <a:srgbClr val="C00000"/>
                </a:solidFill>
                <a:cs typeface="Times New Roman" pitchFamily="18" charset="0"/>
              </a:rPr>
              <a:t>lan</a:t>
            </a:r>
            <a:r>
              <a:rPr lang="en-US" sz="2000" b="1" dirty="0">
                <a:solidFill>
                  <a:srgbClr val="C00000"/>
                </a:solidFill>
                <a:cs typeface="Times New Roman" pitchFamily="18" charset="0"/>
              </a:rPr>
              <a:t> </a:t>
            </a:r>
            <a:r>
              <a:rPr lang="en-US" sz="2000" b="1" dirty="0" err="1">
                <a:solidFill>
                  <a:srgbClr val="C00000"/>
                </a:solidFill>
                <a:cs typeface="Times New Roman" pitchFamily="18" charset="0"/>
              </a:rPr>
              <a:t>trong</a:t>
            </a:r>
            <a:r>
              <a:rPr lang="en-US" sz="2000" b="1" dirty="0">
                <a:solidFill>
                  <a:srgbClr val="C00000"/>
                </a:solidFill>
                <a:cs typeface="Times New Roman" pitchFamily="18" charset="0"/>
              </a:rPr>
              <a:t> </a:t>
            </a:r>
            <a:r>
              <a:rPr lang="en-US" sz="2000" b="1" dirty="0" err="1">
                <a:solidFill>
                  <a:srgbClr val="C00000"/>
                </a:solidFill>
                <a:cs typeface="Times New Roman" pitchFamily="18" charset="0"/>
              </a:rPr>
              <a:t>cộng</a:t>
            </a:r>
            <a:r>
              <a:rPr lang="en-US" sz="2000" b="1" dirty="0">
                <a:solidFill>
                  <a:srgbClr val="C00000"/>
                </a:solidFill>
                <a:cs typeface="Times New Roman" pitchFamily="18" charset="0"/>
              </a:rPr>
              <a:t> </a:t>
            </a:r>
            <a:r>
              <a:rPr lang="en-US" sz="2000" b="1" dirty="0" err="1">
                <a:solidFill>
                  <a:srgbClr val="C00000"/>
                </a:solidFill>
                <a:cs typeface="Times New Roman" pitchFamily="18" charset="0"/>
              </a:rPr>
              <a:t>đồng</a:t>
            </a:r>
            <a:r>
              <a:rPr lang="en-US" sz="2000" b="1" dirty="0">
                <a:solidFill>
                  <a:srgbClr val="C00000"/>
                </a:solidFill>
                <a:cs typeface="Times New Roman" pitchFamily="18" charset="0"/>
              </a:rPr>
              <a:t> </a:t>
            </a:r>
          </a:p>
          <a:p>
            <a:pPr marL="0" indent="0" algn="ctr" eaLnBrk="1" hangingPunct="1">
              <a:buFont typeface="Wingdings" panose="05000000000000000000" pitchFamily="2" charset="2"/>
              <a:buNone/>
              <a:defRPr/>
            </a:pPr>
            <a:endParaRPr lang="en-US" sz="2000" b="1" dirty="0">
              <a:solidFill>
                <a:srgbClr val="C00000"/>
              </a:solidFill>
              <a:cs typeface="Times New Roman" pitchFamily="18" charset="0"/>
            </a:endParaRPr>
          </a:p>
          <a:p>
            <a:pPr marL="0" indent="0" algn="just" eaLnBrk="1" hangingPunct="1">
              <a:buFont typeface="Wingdings" panose="05000000000000000000" pitchFamily="2" charset="2"/>
              <a:buNone/>
              <a:defRPr/>
            </a:pPr>
            <a:r>
              <a:rPr lang="en-US" sz="2000" b="1" dirty="0" err="1">
                <a:solidFill>
                  <a:schemeClr val="accent1">
                    <a:lumMod val="50000"/>
                  </a:schemeClr>
                </a:solidFill>
                <a:cs typeface="Times New Roman" pitchFamily="18" charset="0"/>
              </a:rPr>
              <a:t>Lưu</a:t>
            </a:r>
            <a:r>
              <a:rPr lang="en-US" sz="2000" b="1" dirty="0">
                <a:solidFill>
                  <a:schemeClr val="accent1">
                    <a:lumMod val="50000"/>
                  </a:schemeClr>
                </a:solidFill>
                <a:cs typeface="Times New Roman" pitchFamily="18" charset="0"/>
              </a:rPr>
              <a:t> ý : Ở </a:t>
            </a:r>
            <a:r>
              <a:rPr lang="en-US" sz="2000" b="1" dirty="0" err="1">
                <a:solidFill>
                  <a:schemeClr val="accent1">
                    <a:lumMod val="50000"/>
                  </a:schemeClr>
                </a:solidFill>
                <a:cs typeface="Times New Roman" pitchFamily="18" charset="0"/>
              </a:rPr>
              <a:t>cả</a:t>
            </a:r>
            <a:r>
              <a:rPr lang="en-US" sz="2000" b="1" dirty="0">
                <a:solidFill>
                  <a:schemeClr val="accent1">
                    <a:lumMod val="50000"/>
                  </a:schemeClr>
                </a:solidFill>
                <a:cs typeface="Times New Roman" pitchFamily="18" charset="0"/>
              </a:rPr>
              <a:t> 03 </a:t>
            </a:r>
            <a:r>
              <a:rPr lang="en-US" sz="2000" b="1" dirty="0" err="1">
                <a:solidFill>
                  <a:schemeClr val="accent1">
                    <a:lumMod val="50000"/>
                  </a:schemeClr>
                </a:solidFill>
                <a:cs typeface="Times New Roman" pitchFamily="18" charset="0"/>
              </a:rPr>
              <a:t>tình</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huống</a:t>
            </a:r>
            <a:r>
              <a:rPr lang="en-US" sz="2000" b="1" dirty="0">
                <a:solidFill>
                  <a:schemeClr val="accent1">
                    <a:lumMod val="50000"/>
                  </a:schemeClr>
                </a:solidFill>
                <a:cs typeface="Times New Roman" pitchFamily="18" charset="0"/>
              </a:rPr>
              <a:t> , </a:t>
            </a:r>
            <a:r>
              <a:rPr lang="en-US" sz="2000" b="1" dirty="0" err="1">
                <a:solidFill>
                  <a:schemeClr val="accent1">
                    <a:lumMod val="50000"/>
                  </a:schemeClr>
                </a:solidFill>
                <a:cs typeface="Times New Roman" pitchFamily="18" charset="0"/>
              </a:rPr>
              <a:t>tất</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cả</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các</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trường</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hợp</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từ</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vong</a:t>
            </a:r>
            <a:endParaRPr lang="en-US" sz="2000" b="1" dirty="0">
              <a:solidFill>
                <a:schemeClr val="accent1">
                  <a:lumMod val="50000"/>
                </a:schemeClr>
              </a:solidFill>
              <a:cs typeface="Times New Roman" pitchFamily="18" charset="0"/>
            </a:endParaRPr>
          </a:p>
          <a:p>
            <a:pPr marL="0" indent="0" algn="just" eaLnBrk="1" hangingPunct="1">
              <a:buFont typeface="Wingdings" panose="05000000000000000000" pitchFamily="2" charset="2"/>
              <a:buNone/>
              <a:defRPr/>
            </a:pPr>
            <a:r>
              <a:rPr lang="en-US" sz="2000" b="1" dirty="0" err="1">
                <a:solidFill>
                  <a:schemeClr val="accent1">
                    <a:lumMod val="50000"/>
                  </a:schemeClr>
                </a:solidFill>
                <a:cs typeface="Times New Roman" pitchFamily="18" charset="0"/>
              </a:rPr>
              <a:t>nghi</a:t>
            </a:r>
            <a:r>
              <a:rPr lang="en-US" sz="2000" b="1" dirty="0">
                <a:solidFill>
                  <a:schemeClr val="accent1">
                    <a:lumMod val="50000"/>
                  </a:schemeClr>
                </a:solidFill>
                <a:cs typeface="Times New Roman" pitchFamily="18" charset="0"/>
              </a:rPr>
              <a:t> do </a:t>
            </a:r>
            <a:r>
              <a:rPr lang="en-US" sz="2000" b="1" dirty="0" err="1">
                <a:solidFill>
                  <a:schemeClr val="accent1">
                    <a:lumMod val="50000"/>
                  </a:schemeClr>
                </a:solidFill>
                <a:cs typeface="Times New Roman" pitchFamily="18" charset="0"/>
              </a:rPr>
              <a:t>mắc</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nCoV</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đều</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phải</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được</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điều</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tra</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báo</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cáo</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và</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lấy</a:t>
            </a:r>
            <a:endParaRPr lang="en-US" sz="2000" b="1" dirty="0">
              <a:solidFill>
                <a:schemeClr val="accent1">
                  <a:lumMod val="50000"/>
                </a:schemeClr>
              </a:solidFill>
              <a:cs typeface="Times New Roman" pitchFamily="18" charset="0"/>
            </a:endParaRPr>
          </a:p>
          <a:p>
            <a:pPr marL="0" indent="0" algn="just" eaLnBrk="1" hangingPunct="1">
              <a:buFont typeface="Wingdings" panose="05000000000000000000" pitchFamily="2" charset="2"/>
              <a:buNone/>
              <a:defRPr/>
            </a:pPr>
            <a:r>
              <a:rPr lang="en-US" sz="2000" b="1" dirty="0" err="1">
                <a:solidFill>
                  <a:schemeClr val="accent1">
                    <a:lumMod val="50000"/>
                  </a:schemeClr>
                </a:solidFill>
                <a:cs typeface="Times New Roman" pitchFamily="18" charset="0"/>
              </a:rPr>
              <a:t>mẫu</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bệnh</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phẩm</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để</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xét</a:t>
            </a:r>
            <a:r>
              <a:rPr lang="en-US" sz="2000" b="1" dirty="0">
                <a:solidFill>
                  <a:schemeClr val="accent1">
                    <a:lumMod val="50000"/>
                  </a:schemeClr>
                </a:solidFill>
                <a:cs typeface="Times New Roman" pitchFamily="18" charset="0"/>
              </a:rPr>
              <a:t> </a:t>
            </a:r>
            <a:r>
              <a:rPr lang="en-US" sz="2000" b="1" dirty="0" err="1">
                <a:solidFill>
                  <a:schemeClr val="accent1">
                    <a:lumMod val="50000"/>
                  </a:schemeClr>
                </a:solidFill>
                <a:cs typeface="Times New Roman" pitchFamily="18" charset="0"/>
              </a:rPr>
              <a:t>nghiệm</a:t>
            </a:r>
            <a:endParaRPr lang="en-US" sz="2000" b="1" dirty="0">
              <a:solidFill>
                <a:schemeClr val="accent1">
                  <a:lumMod val="50000"/>
                </a:schemeClr>
              </a:solidFill>
              <a:cs typeface="Times New Roman" pitchFamily="18" charset="0"/>
            </a:endParaRPr>
          </a:p>
          <a:p>
            <a:pPr marL="457200" indent="-457200" algn="just" eaLnBrk="1" hangingPunct="1">
              <a:buFontTx/>
              <a:buChar char="-"/>
              <a:defRPr/>
            </a:pPr>
            <a:endParaRPr lang="en-US" sz="2400" b="1" dirty="0">
              <a:solidFill>
                <a:schemeClr val="accent1">
                  <a:lumMod val="50000"/>
                </a:schemeClr>
              </a:solidFill>
              <a:cs typeface="Times New Roman" pitchFamily="18" charset="0"/>
            </a:endParaRPr>
          </a:p>
          <a:p>
            <a:pPr marL="0" indent="0" algn="ctr" eaLnBrk="1" hangingPunct="1">
              <a:buFont typeface="Wingdings" panose="05000000000000000000" pitchFamily="2" charset="2"/>
              <a:buNone/>
              <a:defRPr/>
            </a:pPr>
            <a:endParaRPr lang="en-US" sz="2800" i="1"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a:extLst>
              <a:ext uri="{FF2B5EF4-FFF2-40B4-BE49-F238E27FC236}">
                <a16:creationId xmlns:a16="http://schemas.microsoft.com/office/drawing/2014/main" id="{FF2E764B-8B2E-42D5-9481-C2A93B26BBC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A106993-EDE2-464A-AB98-0410DC8F2A72}" type="slidenum">
              <a:rPr lang="en-US" altLang="en-US" sz="1400"/>
              <a:pPr eaLnBrk="1" hangingPunct="1"/>
              <a:t>9</a:t>
            </a:fld>
            <a:endParaRPr lang="en-US" altLang="en-US" sz="1400"/>
          </a:p>
        </p:txBody>
      </p:sp>
      <p:sp>
        <p:nvSpPr>
          <p:cNvPr id="307204" name="Rectangle 4">
            <a:extLst>
              <a:ext uri="{FF2B5EF4-FFF2-40B4-BE49-F238E27FC236}">
                <a16:creationId xmlns:a16="http://schemas.microsoft.com/office/drawing/2014/main" id="{FCA6C7F5-7235-45C2-A1E0-AA48601EF121}"/>
              </a:ext>
            </a:extLst>
          </p:cNvPr>
          <p:cNvSpPr>
            <a:spLocks noChangeArrowheads="1"/>
          </p:cNvSpPr>
          <p:nvPr/>
        </p:nvSpPr>
        <p:spPr bwMode="auto">
          <a:xfrm>
            <a:off x="457200" y="1905000"/>
            <a:ext cx="69357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11430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1" algn="just" eaLnBrk="1" hangingPunct="1">
              <a:lnSpc>
                <a:spcPct val="150000"/>
              </a:lnSpc>
              <a:spcBef>
                <a:spcPct val="20000"/>
              </a:spcBef>
              <a:buClr>
                <a:srgbClr val="0000FF"/>
              </a:buClr>
            </a:pPr>
            <a:endParaRPr lang="en-US" altLang="en-US" sz="2800" b="1">
              <a:latin typeface=".VnArial" pitchFamily="34" charset="0"/>
            </a:endParaRPr>
          </a:p>
        </p:txBody>
      </p:sp>
      <p:sp>
        <p:nvSpPr>
          <p:cNvPr id="307205" name="Text Box 5">
            <a:extLst>
              <a:ext uri="{FF2B5EF4-FFF2-40B4-BE49-F238E27FC236}">
                <a16:creationId xmlns:a16="http://schemas.microsoft.com/office/drawing/2014/main" id="{4E966C5C-90E1-4B16-8376-13864E2A4C6A}"/>
              </a:ext>
            </a:extLst>
          </p:cNvPr>
          <p:cNvSpPr txBox="1">
            <a:spLocks noChangeArrowheads="1"/>
          </p:cNvSpPr>
          <p:nvPr/>
        </p:nvSpPr>
        <p:spPr bwMode="auto">
          <a:xfrm>
            <a:off x="609600" y="381000"/>
            <a:ext cx="7315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defRPr/>
            </a:pPr>
            <a:r>
              <a:rPr lang="en-US" sz="4000" b="1" dirty="0">
                <a:solidFill>
                  <a:srgbClr val="7030A0"/>
                </a:solidFill>
                <a:cs typeface="+mn-cs"/>
              </a:rPr>
              <a:t>      </a:t>
            </a:r>
            <a:r>
              <a:rPr lang="en-US" sz="4000" b="1" dirty="0">
                <a:solidFill>
                  <a:srgbClr val="C00000"/>
                </a:solidFill>
                <a:cs typeface="+mn-cs"/>
              </a:rPr>
              <a:t>NGUY CƠ LÂY TRUYỀN</a:t>
            </a:r>
          </a:p>
          <a:p>
            <a:pPr algn="just" eaLnBrk="1" hangingPunct="1">
              <a:defRPr/>
            </a:pPr>
            <a:endParaRPr lang="en-US" sz="4000" b="1" dirty="0">
              <a:solidFill>
                <a:srgbClr val="7030A0"/>
              </a:solidFill>
              <a:cs typeface="+mn-cs"/>
            </a:endParaRPr>
          </a:p>
          <a:p>
            <a:pPr marL="342900" indent="-342900" algn="just" eaLnBrk="1" hangingPunct="1">
              <a:buFontTx/>
              <a:buChar char="-"/>
              <a:defRPr/>
            </a:pPr>
            <a:r>
              <a:rPr lang="en-US" sz="3200" b="1" dirty="0" err="1">
                <a:solidFill>
                  <a:srgbClr val="7030A0"/>
                </a:solidFill>
                <a:cs typeface="+mn-cs"/>
              </a:rPr>
              <a:t>Chợ</a:t>
            </a:r>
            <a:r>
              <a:rPr lang="en-US" sz="3200" b="1" dirty="0">
                <a:solidFill>
                  <a:srgbClr val="7030A0"/>
                </a:solidFill>
                <a:cs typeface="+mn-cs"/>
              </a:rPr>
              <a:t> </a:t>
            </a:r>
            <a:r>
              <a:rPr lang="en-US" sz="3200" b="1" dirty="0" err="1">
                <a:solidFill>
                  <a:srgbClr val="7030A0"/>
                </a:solidFill>
                <a:cs typeface="+mn-cs"/>
              </a:rPr>
              <a:t>hải</a:t>
            </a:r>
            <a:r>
              <a:rPr lang="en-US" sz="3200" b="1" dirty="0">
                <a:solidFill>
                  <a:srgbClr val="7030A0"/>
                </a:solidFill>
                <a:cs typeface="+mn-cs"/>
              </a:rPr>
              <a:t> </a:t>
            </a:r>
            <a:r>
              <a:rPr lang="en-US" sz="3200" b="1" dirty="0" err="1">
                <a:solidFill>
                  <a:srgbClr val="7030A0"/>
                </a:solidFill>
                <a:cs typeface="+mn-cs"/>
              </a:rPr>
              <a:t>sản</a:t>
            </a:r>
            <a:r>
              <a:rPr lang="en-US" sz="3200" b="1" dirty="0">
                <a:solidFill>
                  <a:srgbClr val="7030A0"/>
                </a:solidFill>
                <a:cs typeface="+mn-cs"/>
              </a:rPr>
              <a:t> </a:t>
            </a:r>
          </a:p>
          <a:p>
            <a:pPr marL="342900" indent="-342900" algn="just" eaLnBrk="1" hangingPunct="1">
              <a:buFontTx/>
              <a:buChar char="-"/>
              <a:defRPr/>
            </a:pPr>
            <a:endParaRPr lang="en-US" sz="3200" b="1" dirty="0">
              <a:solidFill>
                <a:srgbClr val="7030A0"/>
              </a:solidFill>
              <a:cs typeface="+mn-cs"/>
            </a:endParaRPr>
          </a:p>
          <a:p>
            <a:pPr marL="342900" indent="-342900" algn="just" eaLnBrk="1" hangingPunct="1">
              <a:buFontTx/>
              <a:buChar char="-"/>
              <a:defRPr/>
            </a:pPr>
            <a:r>
              <a:rPr lang="en-US" sz="3200" b="1" dirty="0" err="1">
                <a:solidFill>
                  <a:schemeClr val="accent1">
                    <a:lumMod val="50000"/>
                  </a:schemeClr>
                </a:solidFill>
                <a:cs typeface="+mn-cs"/>
              </a:rPr>
              <a:t>Động</a:t>
            </a:r>
            <a:r>
              <a:rPr lang="en-US" sz="3200" b="1" dirty="0">
                <a:solidFill>
                  <a:schemeClr val="accent1">
                    <a:lumMod val="50000"/>
                  </a:schemeClr>
                </a:solidFill>
                <a:cs typeface="+mn-cs"/>
              </a:rPr>
              <a:t> </a:t>
            </a:r>
            <a:r>
              <a:rPr lang="en-US" sz="3200" b="1" dirty="0" err="1">
                <a:solidFill>
                  <a:schemeClr val="accent1">
                    <a:lumMod val="50000"/>
                  </a:schemeClr>
                </a:solidFill>
                <a:cs typeface="+mn-cs"/>
              </a:rPr>
              <a:t>vật</a:t>
            </a:r>
            <a:r>
              <a:rPr lang="en-US" sz="3200" b="1" dirty="0">
                <a:solidFill>
                  <a:schemeClr val="accent1">
                    <a:lumMod val="50000"/>
                  </a:schemeClr>
                </a:solidFill>
                <a:cs typeface="+mn-cs"/>
              </a:rPr>
              <a:t> </a:t>
            </a:r>
            <a:r>
              <a:rPr lang="en-US" sz="3200" b="1" dirty="0" err="1">
                <a:solidFill>
                  <a:schemeClr val="accent1">
                    <a:lumMod val="50000"/>
                  </a:schemeClr>
                </a:solidFill>
                <a:cs typeface="+mn-cs"/>
              </a:rPr>
              <a:t>sống</a:t>
            </a:r>
            <a:r>
              <a:rPr lang="en-US" sz="3200" b="1" dirty="0">
                <a:solidFill>
                  <a:schemeClr val="accent1">
                    <a:lumMod val="50000"/>
                  </a:schemeClr>
                </a:solidFill>
                <a:cs typeface="+mn-cs"/>
              </a:rPr>
              <a:t> </a:t>
            </a:r>
            <a:r>
              <a:rPr lang="en-US" sz="3200" b="1" dirty="0" err="1">
                <a:solidFill>
                  <a:schemeClr val="accent1">
                    <a:lumMod val="50000"/>
                  </a:schemeClr>
                </a:solidFill>
                <a:cs typeface="+mn-cs"/>
              </a:rPr>
              <a:t>nuôi</a:t>
            </a:r>
            <a:r>
              <a:rPr lang="en-US" sz="3200" b="1" dirty="0">
                <a:solidFill>
                  <a:schemeClr val="accent1">
                    <a:lumMod val="50000"/>
                  </a:schemeClr>
                </a:solidFill>
                <a:cs typeface="+mn-cs"/>
              </a:rPr>
              <a:t>, </a:t>
            </a:r>
            <a:r>
              <a:rPr lang="en-US" sz="3200" b="1" dirty="0" err="1">
                <a:solidFill>
                  <a:schemeClr val="accent1">
                    <a:lumMod val="50000"/>
                  </a:schemeClr>
                </a:solidFill>
                <a:cs typeface="+mn-cs"/>
              </a:rPr>
              <a:t>hoang</a:t>
            </a:r>
            <a:r>
              <a:rPr lang="en-US" sz="3200" b="1" dirty="0">
                <a:solidFill>
                  <a:schemeClr val="accent1">
                    <a:lumMod val="50000"/>
                  </a:schemeClr>
                </a:solidFill>
                <a:cs typeface="+mn-cs"/>
              </a:rPr>
              <a:t> </a:t>
            </a:r>
            <a:r>
              <a:rPr lang="en-US" sz="3200" b="1" dirty="0" err="1">
                <a:solidFill>
                  <a:schemeClr val="accent1">
                    <a:lumMod val="50000"/>
                  </a:schemeClr>
                </a:solidFill>
                <a:cs typeface="+mn-cs"/>
              </a:rPr>
              <a:t>dã</a:t>
            </a:r>
            <a:r>
              <a:rPr lang="en-US" sz="3200" b="1" dirty="0">
                <a:solidFill>
                  <a:schemeClr val="accent1">
                    <a:lumMod val="50000"/>
                  </a:schemeClr>
                </a:solidFill>
                <a:cs typeface="+mn-cs"/>
              </a:rPr>
              <a:t> .</a:t>
            </a:r>
          </a:p>
          <a:p>
            <a:pPr algn="just" eaLnBrk="1" hangingPunct="1">
              <a:defRPr/>
            </a:pPr>
            <a:endParaRPr lang="en-US" sz="3200" b="1" dirty="0">
              <a:solidFill>
                <a:schemeClr val="accent1">
                  <a:lumMod val="50000"/>
                </a:schemeClr>
              </a:solidFill>
              <a:cs typeface="+mn-cs"/>
            </a:endParaRPr>
          </a:p>
          <a:p>
            <a:pPr marL="342900" indent="-342900" eaLnBrk="1" hangingPunct="1">
              <a:buFontTx/>
              <a:buChar char="-"/>
              <a:defRPr/>
            </a:pPr>
            <a:r>
              <a:rPr lang="en-US" sz="3200" b="1" dirty="0" err="1">
                <a:solidFill>
                  <a:srgbClr val="002060"/>
                </a:solidFill>
                <a:cs typeface="+mn-cs"/>
              </a:rPr>
              <a:t>Từ</a:t>
            </a:r>
            <a:r>
              <a:rPr lang="en-US" sz="3200" b="1" dirty="0">
                <a:solidFill>
                  <a:srgbClr val="002060"/>
                </a:solidFill>
                <a:cs typeface="+mn-cs"/>
              </a:rPr>
              <a:t> </a:t>
            </a:r>
            <a:r>
              <a:rPr lang="en-US" sz="3200" b="1" dirty="0" err="1">
                <a:solidFill>
                  <a:srgbClr val="002060"/>
                </a:solidFill>
                <a:cs typeface="+mn-cs"/>
              </a:rPr>
              <a:t>người</a:t>
            </a:r>
            <a:r>
              <a:rPr lang="en-US" sz="3200" b="1" dirty="0">
                <a:solidFill>
                  <a:srgbClr val="002060"/>
                </a:solidFill>
                <a:cs typeface="+mn-cs"/>
              </a:rPr>
              <a:t> sang </a:t>
            </a:r>
            <a:r>
              <a:rPr lang="en-US" sz="3200" b="1" dirty="0" err="1">
                <a:solidFill>
                  <a:srgbClr val="002060"/>
                </a:solidFill>
                <a:cs typeface="+mn-cs"/>
              </a:rPr>
              <a:t>người</a:t>
            </a:r>
            <a:r>
              <a:rPr lang="en-US" sz="3200" b="1" dirty="0">
                <a:solidFill>
                  <a:srgbClr val="002060"/>
                </a:solidFill>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nodePh="1">
                                  <p:stCondLst>
                                    <p:cond delay="0"/>
                                  </p:stCondLst>
                                  <p:endCondLst>
                                    <p:cond evt="begin" delay="0">
                                      <p:tn val="5"/>
                                    </p:cond>
                                  </p:endCondLst>
                                  <p:childTnLst>
                                    <p:set>
                                      <p:cBhvr>
                                        <p:cTn id="6" dur="1" fill="hold">
                                          <p:stCondLst>
                                            <p:cond delay="0"/>
                                          </p:stCondLst>
                                        </p:cTn>
                                        <p:tgtEl>
                                          <p:spTgt spid="307204">
                                            <p:txEl>
                                              <p:pRg st="0" end="0"/>
                                            </p:txEl>
                                          </p:spTgt>
                                        </p:tgtEl>
                                        <p:attrNameLst>
                                          <p:attrName>style.visibility</p:attrName>
                                        </p:attrNameLst>
                                      </p:cBhvr>
                                      <p:to>
                                        <p:strVal val="visible"/>
                                      </p:to>
                                    </p:set>
                                    <p:anim calcmode="lin" valueType="num">
                                      <p:cBhvr additive="base">
                                        <p:cTn id="7" dur="500" fill="hold"/>
                                        <p:tgtEl>
                                          <p:spTgt spid="3072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0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05"/>
                                        </p:tgtEl>
                                        <p:attrNameLst>
                                          <p:attrName>style.visibility</p:attrName>
                                        </p:attrNameLst>
                                      </p:cBhvr>
                                      <p:to>
                                        <p:strVal val="visible"/>
                                      </p:to>
                                    </p:set>
                                    <p:anim calcmode="lin" valueType="num">
                                      <p:cBhvr additive="base">
                                        <p:cTn id="13" dur="500" fill="hold"/>
                                        <p:tgtEl>
                                          <p:spTgt spid="307205"/>
                                        </p:tgtEl>
                                        <p:attrNameLst>
                                          <p:attrName>ppt_x</p:attrName>
                                        </p:attrNameLst>
                                      </p:cBhvr>
                                      <p:tavLst>
                                        <p:tav tm="0">
                                          <p:val>
                                            <p:strVal val="#ppt_x"/>
                                          </p:val>
                                        </p:tav>
                                        <p:tav tm="100000">
                                          <p:val>
                                            <p:strVal val="#ppt_x"/>
                                          </p:val>
                                        </p:tav>
                                      </p:tavLst>
                                    </p:anim>
                                    <p:anim calcmode="lin" valueType="num">
                                      <p:cBhvr additive="base">
                                        <p:cTn id="14" dur="500" fill="hold"/>
                                        <p:tgtEl>
                                          <p:spTgt spid="307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build="p" bldLvl="2" autoUpdateAnimBg="0"/>
      <p:bldP spid="307205" grpId="0" autoUpdateAnimBg="0"/>
    </p:bldLst>
  </p:timing>
</p:sld>
</file>

<file path=ppt/theme/theme1.xml><?xml version="1.0" encoding="utf-8"?>
<a:theme xmlns:a="http://schemas.openxmlformats.org/drawingml/2006/main" name="Bamboo">
  <a:themeElements>
    <a:clrScheme name="Bamboo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fontScheme name="Bambo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mboo 1">
        <a:dk1>
          <a:srgbClr val="000000"/>
        </a:dk1>
        <a:lt1>
          <a:srgbClr val="FFFFFF"/>
        </a:lt1>
        <a:dk2>
          <a:srgbClr val="396F39"/>
        </a:dk2>
        <a:lt2>
          <a:srgbClr val="FFCC00"/>
        </a:lt2>
        <a:accent1>
          <a:srgbClr val="009900"/>
        </a:accent1>
        <a:accent2>
          <a:srgbClr val="CC9900"/>
        </a:accent2>
        <a:accent3>
          <a:srgbClr val="AEBBAE"/>
        </a:accent3>
        <a:accent4>
          <a:srgbClr val="DADADA"/>
        </a:accent4>
        <a:accent5>
          <a:srgbClr val="AACAAA"/>
        </a:accent5>
        <a:accent6>
          <a:srgbClr val="B98A00"/>
        </a:accent6>
        <a:hlink>
          <a:srgbClr val="FF3300"/>
        </a:hlink>
        <a:folHlink>
          <a:srgbClr val="663300"/>
        </a:folHlink>
      </a:clrScheme>
      <a:clrMap bg1="dk2" tx1="lt1" bg2="dk1" tx2="lt2" accent1="accent1" accent2="accent2" accent3="accent3" accent4="accent4" accent5="accent5" accent6="accent6" hlink="hlink" folHlink="folHlink"/>
    </a:extraClrScheme>
    <a:extraClrScheme>
      <a:clrScheme name="Bamboo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clrMap bg1="lt1" tx1="dk1" bg2="lt2" tx2="dk2" accent1="accent1" accent2="accent2" accent3="accent3" accent4="accent4" accent5="accent5" accent6="accent6" hlink="hlink" folHlink="folHlink"/>
    </a:extraClrScheme>
    <a:extraClrScheme>
      <a:clrScheme name="Bambo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Bamboo 4">
        <a:dk1>
          <a:srgbClr val="000000"/>
        </a:dk1>
        <a:lt1>
          <a:srgbClr val="FFFFFF"/>
        </a:lt1>
        <a:dk2>
          <a:srgbClr val="FF0000"/>
        </a:dk2>
        <a:lt2>
          <a:srgbClr val="800000"/>
        </a:lt2>
        <a:accent1>
          <a:srgbClr val="008000"/>
        </a:accent1>
        <a:accent2>
          <a:srgbClr val="FF9900"/>
        </a:accent2>
        <a:accent3>
          <a:srgbClr val="FFFFFF"/>
        </a:accent3>
        <a:accent4>
          <a:srgbClr val="000000"/>
        </a:accent4>
        <a:accent5>
          <a:srgbClr val="AAC0AA"/>
        </a:accent5>
        <a:accent6>
          <a:srgbClr val="E78A00"/>
        </a:accent6>
        <a:hlink>
          <a:srgbClr val="CC33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3300"/>
    </a:dk2>
    <a:lt2>
      <a:srgbClr val="5F5F5F"/>
    </a:lt2>
    <a:accent1>
      <a:srgbClr val="FFFFFF"/>
    </a:accent1>
    <a:accent2>
      <a:srgbClr val="CC9900"/>
    </a:accent2>
    <a:accent3>
      <a:srgbClr val="FFFFFF"/>
    </a:accent3>
    <a:accent4>
      <a:srgbClr val="000000"/>
    </a:accent4>
    <a:accent5>
      <a:srgbClr val="FFFFFF"/>
    </a:accent5>
    <a:accent6>
      <a:srgbClr val="B98A00"/>
    </a:accent6>
    <a:hlink>
      <a:srgbClr val="FF3300"/>
    </a:hlink>
    <a:folHlink>
      <a:srgbClr val="6633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Designs\Artsy.pot</Template>
  <TotalTime>5909</TotalTime>
  <Words>2063</Words>
  <Application>Microsoft Office PowerPoint</Application>
  <PresentationFormat>On-screen Show (4:3)</PresentationFormat>
  <Paragraphs>205</Paragraphs>
  <Slides>30</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.VnArial</vt:lpstr>
      <vt:lpstr>.VnTimeH</vt:lpstr>
      <vt:lpstr>Arial</vt:lpstr>
      <vt:lpstr>Arial Black</vt:lpstr>
      <vt:lpstr>Times New Roman</vt:lpstr>
      <vt:lpstr>VNI-Tubes</vt:lpstr>
      <vt:lpstr>VSDict Phonetic Bold</vt:lpstr>
      <vt:lpstr>Wingdings</vt:lpstr>
      <vt:lpstr>Bamboo</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BỘ Y TẾ KHUYẾN CÁO  VIỆC SỬ DỤNG KHẨU TRANG KHI CÓ DỊCH nCoV</vt:lpstr>
      <vt:lpstr>ĐIỀU TRỊ BỆNH  </vt:lpstr>
      <vt:lpstr>KHỬ TRÙNG  VÀ XỬ LÝ MÔI TRƯỜNG Ổ DỊCH </vt:lpstr>
      <vt:lpstr>Lưu ý : - Do tình hình đang có dịch trong cộng đồng nên trường học sẽ pha hoá chất Cloramin B khử khuẩn  : 01 muỗng cà phê/ 1 lít nước vệ sinh hàng ngày ; nếu có ca dịch thì  05 muỗng cà phê/ 1 lít nước  - Trường hợp không có Cloramin B thì nên sử dụng Javel hoặc hóa chất khác để khử khuẩn (nguyên tắc pha theo hướng dẫn của nhà sản xuất).</vt:lpstr>
      <vt:lpstr>KHẨU TRANG THƯỜNG VÀ N95</vt:lpstr>
      <vt:lpstr>KHẨU TRANG 3D </vt:lpstr>
      <vt:lpstr>           KHẨU TRANG THƯỜNG KHÁC </vt:lpstr>
      <vt:lpstr>Các văn bản tham khảo </vt:lpstr>
      <vt:lpstr>Các văn bản tham khảo </vt:lpstr>
      <vt:lpstr>Clip phòng chống dịch nCoV 2019 </vt:lpstr>
      <vt:lpstr>PowerPoint Presentation</vt:lpstr>
    </vt:vector>
  </TitlesOfParts>
  <Company>FPT 39 Ly Nam 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nguyªn t¾c qu¶n lý chÊt l­îng</dc:title>
  <dc:creator>Nguyen Nam Hai</dc:creator>
  <cp:lastModifiedBy>C Lan</cp:lastModifiedBy>
  <cp:revision>566</cp:revision>
  <cp:lastPrinted>2019-05-28T14:46:24Z</cp:lastPrinted>
  <dcterms:created xsi:type="dcterms:W3CDTF">2000-10-20T03:43:01Z</dcterms:created>
  <dcterms:modified xsi:type="dcterms:W3CDTF">2020-02-07T04:02:05Z</dcterms:modified>
</cp:coreProperties>
</file>